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5" r:id="rId3"/>
    <p:sldId id="364" r:id="rId4"/>
    <p:sldId id="366" r:id="rId5"/>
    <p:sldId id="367" r:id="rId6"/>
    <p:sldId id="368" r:id="rId7"/>
    <p:sldId id="369" r:id="rId8"/>
    <p:sldId id="370" r:id="rId9"/>
    <p:sldId id="374" r:id="rId10"/>
    <p:sldId id="375" r:id="rId11"/>
    <p:sldId id="376" r:id="rId12"/>
    <p:sldId id="373" r:id="rId13"/>
    <p:sldId id="377" r:id="rId14"/>
    <p:sldId id="378" r:id="rId15"/>
    <p:sldId id="379" r:id="rId16"/>
    <p:sldId id="380" r:id="rId17"/>
    <p:sldId id="382" r:id="rId18"/>
    <p:sldId id="381" r:id="rId19"/>
    <p:sldId id="384" r:id="rId20"/>
    <p:sldId id="383" r:id="rId21"/>
    <p:sldId id="388" r:id="rId22"/>
    <p:sldId id="387" r:id="rId23"/>
    <p:sldId id="391" r:id="rId24"/>
    <p:sldId id="392" r:id="rId25"/>
    <p:sldId id="393" r:id="rId26"/>
    <p:sldId id="394" r:id="rId2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EDFD"/>
    <a:srgbClr val="E96520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51A0-1427-4CDD-84B5-2569ADEE5DAE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FFE5-A64A-4672-A10C-6917A6E19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39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CDED5-BC0A-40A3-8303-F3A8005B4D79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B4EC9-3647-4540-A659-9ABA625B0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24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A8D8-BB53-47E2-AB04-BDAABC3138B2}" type="datetime1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1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8D03-F03F-42FC-985D-C3BB7D938972}" type="datetime1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7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ABA3-3CE6-42FF-9C3C-0B03C8081CFB}" type="datetime1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59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55AA-F96E-4908-9C3F-FE42C628CE39}" type="datetime1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51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3268-6510-43E3-8134-B09B6789EBC6}" type="datetime1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59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303-81F4-4043-98C0-0A7C07DE06CC}" type="datetime1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89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66F1-4E6F-43C1-80C3-E936156F3647}" type="datetime1">
              <a:rPr lang="fr-FR" smtClean="0"/>
              <a:t>24/06/2022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E1D2-3154-4345-BB27-0385F4E3760F}" type="datetime1">
              <a:rPr lang="fr-FR" smtClean="0"/>
              <a:t>24/06/2022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47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6106-0D1E-4FEE-A3FC-E9CC01CECE46}" type="datetime1">
              <a:rPr lang="fr-FR" smtClean="0"/>
              <a:t>24/06/2022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41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31DE-43FD-43A6-9ECA-7D32BD016216}" type="datetime1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1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4C8F-2AF9-4659-BA7F-7ABFC8135029}" type="datetime1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51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28DF-9CA9-45F9-B45E-8354D4F2A190}" type="datetime1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186B-CEA0-4B4B-8D94-825059DE9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-gaelle.venier@chu-bordeaux.fr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SP%2017%20%20Caro%20sait%20tout%20!.mp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preventioninfection.fr/base-documentair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BF5DBF9-06E9-A44F-B64D-9488E798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0787" y="119742"/>
            <a:ext cx="5041574" cy="67382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1639" y="2276872"/>
            <a:ext cx="757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: éléments clés concernant les générations, les filtres et les personnalités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D27DF014-C68B-594A-9840-D1AD0B1A0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984" y="3284984"/>
            <a:ext cx="4320480" cy="2664296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Webinaire MATIS 30 juin 2022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Anne-Gaëlle </a:t>
            </a:r>
            <a:r>
              <a:rPr lang="fr-FR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Venier</a:t>
            </a: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Cpias Nouvelle-Aquitaine</a:t>
            </a:r>
            <a:b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de Bordeaux</a:t>
            </a:r>
            <a:b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nationale MATIS</a:t>
            </a: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anne-gaelle.venier@chu-bordeaux.fr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@AgVenier</a:t>
            </a: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D5DA811-1599-8C0E-7BA0-663C5ABD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14" y="3779222"/>
            <a:ext cx="296887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5C90271-08FA-7525-1334-DFE4B111922E}"/>
              </a:ext>
            </a:extLst>
          </p:cNvPr>
          <p:cNvSpPr txBox="1"/>
          <p:nvPr/>
        </p:nvSpPr>
        <p:spPr>
          <a:xfrm flipH="1">
            <a:off x="1880076" y="428201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Exemples d’outils d’échanges existant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dans le domaine de la prévention des IAS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AE99EE7-94CE-9FC4-C528-396FD6172F84}"/>
              </a:ext>
            </a:extLst>
          </p:cNvPr>
          <p:cNvSpPr txBox="1"/>
          <p:nvPr/>
        </p:nvSpPr>
        <p:spPr>
          <a:xfrm>
            <a:off x="1079612" y="1215661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Outils de communication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7EEE9103-EE02-50EF-53E0-827226B97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89986"/>
              </p:ext>
            </p:extLst>
          </p:nvPr>
        </p:nvGraphicFramePr>
        <p:xfrm>
          <a:off x="611560" y="1772816"/>
          <a:ext cx="8064897" cy="41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48">
                  <a:extLst>
                    <a:ext uri="{9D8B030D-6E8A-4147-A177-3AD203B41FA5}">
                      <a16:colId xmlns:a16="http://schemas.microsoft.com/office/drawing/2014/main" xmlns="" val="3465964378"/>
                    </a:ext>
                  </a:extLst>
                </a:gridCol>
                <a:gridCol w="2297032">
                  <a:extLst>
                    <a:ext uri="{9D8B030D-6E8A-4147-A177-3AD203B41FA5}">
                      <a16:colId xmlns:a16="http://schemas.microsoft.com/office/drawing/2014/main" xmlns="" val="5090813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1416842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108996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97129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3498232169"/>
                    </a:ext>
                  </a:extLst>
                </a:gridCol>
              </a:tblGrid>
              <a:tr h="730880">
                <a:tc>
                  <a:txBody>
                    <a:bodyPr/>
                    <a:lstStyle/>
                    <a:p>
                      <a:r>
                        <a:rPr lang="fr-FR" dirty="0"/>
                        <a:t>Type d’outil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91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Affiches, infographies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contenu et visuel</a:t>
                      </a:r>
                    </a:p>
                    <a:p>
                      <a:r>
                        <a:rPr lang="fr-FR" dirty="0"/>
                        <a:t>Visuel seul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77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Vidéos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Longues(2 à 5 minutes) vidéos pédagogiques, tutos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Courtes Snack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:-/</a:t>
                      </a:r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</a:t>
                      </a: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</a:t>
                      </a: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916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Réseaux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Twitter, Facebook</a:t>
                      </a:r>
                    </a:p>
                    <a:p>
                      <a:r>
                        <a:rPr lang="fr-FR" dirty="0" err="1"/>
                        <a:t>Linkedin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:-/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:-/</a:t>
                      </a:r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9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Snapchat, </a:t>
                      </a:r>
                      <a:r>
                        <a:rPr lang="fr-FR" dirty="0" err="1"/>
                        <a:t>instagram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tiktok</a:t>
                      </a:r>
                      <a:r>
                        <a:rPr lang="fr-FR" dirty="0"/>
                        <a:t>, </a:t>
                      </a:r>
                      <a:r>
                        <a:rPr lang="fr-FR"/>
                        <a:t>twitch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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:-/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5116602"/>
                  </a:ext>
                </a:extLst>
              </a:tr>
            </a:tbl>
          </a:graphicData>
        </a:graphic>
      </p:graphicFrame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6935D714-6E2B-9725-3D6F-F9F75666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15" y="185226"/>
            <a:ext cx="1015346" cy="144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76947BF-ED26-6318-C079-982C02AD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72977"/>
            <a:ext cx="1173841" cy="14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0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5C90271-08FA-7525-1334-DFE4B111922E}"/>
              </a:ext>
            </a:extLst>
          </p:cNvPr>
          <p:cNvSpPr txBox="1"/>
          <p:nvPr/>
        </p:nvSpPr>
        <p:spPr>
          <a:xfrm flipH="1">
            <a:off x="1880076" y="428201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Exemples d’outils d’échanges existant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dans le domaine de la prévention des IAS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AE99EE7-94CE-9FC4-C528-396FD6172F84}"/>
              </a:ext>
            </a:extLst>
          </p:cNvPr>
          <p:cNvSpPr txBox="1"/>
          <p:nvPr/>
        </p:nvSpPr>
        <p:spPr>
          <a:xfrm>
            <a:off x="1079612" y="1215661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Outils de communication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3D783C85-3F77-2695-DA22-F4EA7AB860E1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2098824"/>
          <a:ext cx="8064897" cy="326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48">
                  <a:extLst>
                    <a:ext uri="{9D8B030D-6E8A-4147-A177-3AD203B41FA5}">
                      <a16:colId xmlns:a16="http://schemas.microsoft.com/office/drawing/2014/main" xmlns="" val="3465964378"/>
                    </a:ext>
                  </a:extLst>
                </a:gridCol>
                <a:gridCol w="2297032">
                  <a:extLst>
                    <a:ext uri="{9D8B030D-6E8A-4147-A177-3AD203B41FA5}">
                      <a16:colId xmlns:a16="http://schemas.microsoft.com/office/drawing/2014/main" xmlns="" val="5090813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1416842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108996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97129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34982321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Type d’outil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910532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r>
                        <a:rPr lang="fr-FR" dirty="0"/>
                        <a:t>Jeu concours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Photo, vidéo, quizz…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77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Musique / chanson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sur le bout des doigts, le </a:t>
                      </a:r>
                      <a:r>
                        <a:rPr lang="fr-FR" dirty="0" err="1"/>
                        <a:t>haka</a:t>
                      </a:r>
                      <a:r>
                        <a:rPr lang="fr-FR" dirty="0"/>
                        <a:t> des mains…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 :-/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:-/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:-/ </a:t>
                      </a:r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 :-/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916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9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Tendances du moment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Flash mob</a:t>
                      </a:r>
                    </a:p>
                    <a:p>
                      <a:r>
                        <a:rPr lang="fr-FR" dirty="0"/>
                        <a:t>Parodies </a:t>
                      </a:r>
                    </a:p>
                    <a:p>
                      <a:r>
                        <a:rPr lang="fr-FR" dirty="0"/>
                        <a:t>VLOG</a:t>
                      </a:r>
                    </a:p>
                    <a:p>
                      <a:r>
                        <a:rPr lang="fr-FR" dirty="0"/>
                        <a:t>Réalité virtuelle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:-/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:-/</a:t>
                      </a:r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5116602"/>
                  </a:ext>
                </a:extLst>
              </a:tr>
            </a:tbl>
          </a:graphicData>
        </a:graphic>
      </p:graphicFrame>
      <p:pic>
        <p:nvPicPr>
          <p:cNvPr id="15" name="Image 14">
            <a:hlinkClick r:id="rId3" action="ppaction://hlinkfile"/>
            <a:extLst>
              <a:ext uri="{FF2B5EF4-FFF2-40B4-BE49-F238E27FC236}">
                <a16:creationId xmlns:a16="http://schemas.microsoft.com/office/drawing/2014/main" xmlns="" id="{70DE9EF7-9A82-FB81-45A9-D122E9FFC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4" t="5650" r="9202" b="12627"/>
          <a:stretch/>
        </p:blipFill>
        <p:spPr>
          <a:xfrm>
            <a:off x="6886838" y="4803304"/>
            <a:ext cx="1821500" cy="102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794753C-445D-69BD-500B-B89D06893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935" y="4471148"/>
            <a:ext cx="1414193" cy="18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403F9EC-0E58-67EE-FBF7-4EABE6A1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48680"/>
            <a:ext cx="6851104" cy="85010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En pratique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b="1" dirty="0">
                <a:solidFill>
                  <a:srgbClr val="002060"/>
                </a:solidFill>
              </a:rPr>
              <a:t>A public mixte, outils d’échanges mixtes!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A125045A-B5BF-6C95-D58E-C1702735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38728" cy="432048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b="1" dirty="0"/>
          </a:p>
          <a:p>
            <a:endParaRPr lang="fr-FR" sz="2600" b="1" dirty="0"/>
          </a:p>
          <a:p>
            <a:r>
              <a:rPr lang="fr-FR" sz="2600" b="1" dirty="0"/>
              <a:t>Les générations interagissent</a:t>
            </a:r>
          </a:p>
          <a:p>
            <a:pPr lvl="1"/>
            <a:r>
              <a:rPr lang="fr-FR" sz="2600" dirty="0"/>
              <a:t>Les générations antérieures sont curieuses des outils utilisés par les plus jeunes</a:t>
            </a:r>
          </a:p>
          <a:p>
            <a:pPr lvl="1"/>
            <a:r>
              <a:rPr lang="fr-FR" sz="2600" dirty="0"/>
              <a:t>Faire appel aux plus jeunes pour aider les plus anciens -  partage</a:t>
            </a:r>
          </a:p>
          <a:p>
            <a:endParaRPr lang="fr-FR" sz="2600" b="1" dirty="0"/>
          </a:p>
          <a:p>
            <a:r>
              <a:rPr lang="fr-FR" sz="2600" b="1" dirty="0"/>
              <a:t>Besoin de messages clairs, courts, rapides </a:t>
            </a:r>
          </a:p>
          <a:p>
            <a:endParaRPr lang="fr-FR" sz="2600" b="1" dirty="0"/>
          </a:p>
          <a:p>
            <a:r>
              <a:rPr lang="fr-FR" sz="2600" b="1" dirty="0"/>
              <a:t>Si une génération ciblée spécifiquement: outil 100% dédié!</a:t>
            </a:r>
          </a:p>
          <a:p>
            <a:pPr lvl="1"/>
            <a:r>
              <a:rPr lang="fr-FR" sz="2600" dirty="0"/>
              <a:t>Contenu</a:t>
            </a:r>
          </a:p>
          <a:p>
            <a:pPr lvl="1"/>
            <a:r>
              <a:rPr lang="fr-FR" sz="2600" dirty="0"/>
              <a:t>forme</a:t>
            </a:r>
          </a:p>
          <a:p>
            <a:pPr lvl="1"/>
            <a:r>
              <a:rPr lang="fr-FR" sz="2600" dirty="0"/>
              <a:t>Mode de diffusion</a:t>
            </a:r>
          </a:p>
          <a:p>
            <a:pPr lvl="1"/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lvl="1"/>
            <a:endParaRPr lang="fr-FR" sz="1800" b="1" dirty="0"/>
          </a:p>
          <a:p>
            <a:endParaRPr lang="fr-FR" sz="19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15BEA3F-6D5F-7669-F885-E7913AAEF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437112"/>
            <a:ext cx="1712659" cy="17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7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2AC35E8D-3325-060C-5459-14AC0628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48680"/>
            <a:ext cx="6851104" cy="85010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Pour échanger avec un patient ou un soignant le principal outil…</a:t>
            </a:r>
          </a:p>
        </p:txBody>
      </p:sp>
      <p:pic>
        <p:nvPicPr>
          <p:cNvPr id="14" name="Picture 6" descr="RÃ©sultat de recherche d'images pour &quot;foule&quot;">
            <a:extLst>
              <a:ext uri="{FF2B5EF4-FFF2-40B4-BE49-F238E27FC236}">
                <a16:creationId xmlns:a16="http://schemas.microsoft.com/office/drawing/2014/main" xmlns="" id="{952B3F99-8785-8743-F8EC-0F2C685E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79916"/>
            <a:ext cx="3096344" cy="27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xmlns="" id="{949E9581-2D92-E16C-3EE6-53EFF38894E8}"/>
              </a:ext>
            </a:extLst>
          </p:cNvPr>
          <p:cNvSpPr txBox="1">
            <a:spLocks/>
          </p:cNvSpPr>
          <p:nvPr/>
        </p:nvSpPr>
        <p:spPr>
          <a:xfrm>
            <a:off x="1038436" y="2132856"/>
            <a:ext cx="685110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C’est soi-même!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75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47D2B236-8F67-817E-E51C-6EB931DD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85010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Différents types de personnalités sociales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xmlns="" id="{A2951DD8-1FF2-359F-919F-4B9F70F39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86946"/>
              </p:ext>
            </p:extLst>
          </p:nvPr>
        </p:nvGraphicFramePr>
        <p:xfrm>
          <a:off x="0" y="1017652"/>
          <a:ext cx="901065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 bitmap" r:id="rId4" imgW="9010800" imgH="5362560" progId="Paint.Picture">
                  <p:embed/>
                </p:oleObj>
              </mc:Choice>
              <mc:Fallback>
                <p:oleObj name="Image bitmap" r:id="rId4" imgW="9010800" imgH="5362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017652"/>
                        <a:ext cx="9010650" cy="536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35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5675F1D4-5F21-0698-6805-204F3265AF31}"/>
              </a:ext>
            </a:extLst>
          </p:cNvPr>
          <p:cNvGraphicFramePr>
            <a:graphicFrameLocks noGrp="1"/>
          </p:cNvGraphicFramePr>
          <p:nvPr/>
        </p:nvGraphicFramePr>
        <p:xfrm>
          <a:off x="1187624" y="1668761"/>
          <a:ext cx="669674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xmlns="" val="2265329471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xmlns="" val="57074873"/>
                    </a:ext>
                  </a:extLst>
                </a:gridCol>
              </a:tblGrid>
              <a:tr h="1865794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Directif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« quoi »</a:t>
                      </a:r>
                    </a:p>
                    <a:p>
                      <a:r>
                        <a:rPr lang="fr-FR" sz="1400" dirty="0"/>
                        <a:t>Rapide, prend les choses en main</a:t>
                      </a:r>
                    </a:p>
                    <a:p>
                      <a:r>
                        <a:rPr lang="fr-FR" sz="1400" dirty="0"/>
                        <a:t>Action</a:t>
                      </a:r>
                    </a:p>
                    <a:p>
                      <a:r>
                        <a:rPr lang="fr-FR" sz="1400" dirty="0"/>
                        <a:t>auto-réalisation</a:t>
                      </a:r>
                    </a:p>
                    <a:p>
                      <a:r>
                        <a:rPr lang="fr-FR" sz="1400" dirty="0"/>
                        <a:t>prise de décisions</a:t>
                      </a:r>
                    </a:p>
                    <a:p>
                      <a:r>
                        <a:rPr lang="fr-FR" sz="1400" dirty="0"/>
                        <a:t>résultats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Analytique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« Comment »</a:t>
                      </a:r>
                    </a:p>
                    <a:p>
                      <a:r>
                        <a:rPr lang="fr-FR" sz="1400" dirty="0"/>
                        <a:t>Précisions</a:t>
                      </a:r>
                    </a:p>
                    <a:p>
                      <a:r>
                        <a:rPr lang="fr-FR" sz="1400" dirty="0"/>
                        <a:t>Faits</a:t>
                      </a:r>
                    </a:p>
                    <a:p>
                      <a:r>
                        <a:rPr lang="fr-FR" sz="1400" dirty="0"/>
                        <a:t>Pas de risque</a:t>
                      </a:r>
                    </a:p>
                    <a:p>
                      <a:r>
                        <a:rPr lang="fr-FR" sz="1400" dirty="0"/>
                        <a:t>Besoin de sécurité</a:t>
                      </a:r>
                    </a:p>
                    <a:p>
                      <a:r>
                        <a:rPr lang="fr-FR" sz="1400" dirty="0"/>
                        <a:t>Méthodique et consciencieux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1683030"/>
                  </a:ext>
                </a:extLst>
              </a:tr>
              <a:tr h="1470019">
                <a:tc>
                  <a:txBody>
                    <a:bodyPr/>
                    <a:lstStyle/>
                    <a:p>
                      <a:r>
                        <a:rPr lang="fr-FR" sz="1800" dirty="0"/>
                        <a:t>Promoteur</a:t>
                      </a:r>
                    </a:p>
                    <a:p>
                      <a:r>
                        <a:rPr lang="fr-FR" sz="1400" dirty="0"/>
                        <a:t>« qui »</a:t>
                      </a:r>
                    </a:p>
                    <a:p>
                      <a:r>
                        <a:rPr lang="fr-FR" sz="1400" dirty="0"/>
                        <a:t>Créatif, réalisation de son rêve</a:t>
                      </a:r>
                    </a:p>
                    <a:p>
                      <a:r>
                        <a:rPr lang="fr-FR" sz="1400" dirty="0"/>
                        <a:t>Besoin d’estime</a:t>
                      </a:r>
                    </a:p>
                    <a:p>
                      <a:r>
                        <a:rPr lang="fr-FR" sz="1400" dirty="0"/>
                        <a:t>Intuitif</a:t>
                      </a:r>
                    </a:p>
                    <a:p>
                      <a:r>
                        <a:rPr lang="fr-FR" sz="1400" dirty="0"/>
                        <a:t>Enthousiaste</a:t>
                      </a:r>
                    </a:p>
                    <a:p>
                      <a:r>
                        <a:rPr lang="fr-FR" sz="1400" dirty="0"/>
                        <a:t>Débordé, en retard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Solidaire </a:t>
                      </a:r>
                    </a:p>
                    <a:p>
                      <a:r>
                        <a:rPr lang="fr-FR" sz="1400" dirty="0"/>
                        <a:t>« pourquoi »</a:t>
                      </a:r>
                    </a:p>
                    <a:p>
                      <a:r>
                        <a:rPr lang="fr-FR" sz="1400" dirty="0"/>
                        <a:t>Amical et accueillant</a:t>
                      </a:r>
                    </a:p>
                    <a:p>
                      <a:r>
                        <a:rPr lang="fr-FR" sz="1400" dirty="0"/>
                        <a:t>Relation et sentiments prioritaires</a:t>
                      </a:r>
                    </a:p>
                    <a:p>
                      <a:r>
                        <a:rPr lang="fr-FR" sz="1400" dirty="0"/>
                        <a:t>Besoin d’appartenance et être aimé</a:t>
                      </a:r>
                    </a:p>
                    <a:p>
                      <a:r>
                        <a:rPr lang="fr-FR" sz="1400" dirty="0"/>
                        <a:t>Compréhension des raisons et impacts</a:t>
                      </a:r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1843015"/>
                  </a:ext>
                </a:extLst>
              </a:tr>
            </a:tbl>
          </a:graphicData>
        </a:graphic>
      </p:graphicFrame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C861EE74-CB51-49D1-2710-54CA530882D9}"/>
              </a:ext>
            </a:extLst>
          </p:cNvPr>
          <p:cNvCxnSpPr/>
          <p:nvPr/>
        </p:nvCxnSpPr>
        <p:spPr>
          <a:xfrm>
            <a:off x="4544840" y="1547377"/>
            <a:ext cx="36004" cy="415183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1617A3B8-29B7-AA02-B68A-AA1416B33B4C}"/>
              </a:ext>
            </a:extLst>
          </p:cNvPr>
          <p:cNvCxnSpPr/>
          <p:nvPr/>
        </p:nvCxnSpPr>
        <p:spPr>
          <a:xfrm>
            <a:off x="755576" y="3717032"/>
            <a:ext cx="756084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CD0F171-B8F9-8606-65E4-5E9EFF648A7B}"/>
              </a:ext>
            </a:extLst>
          </p:cNvPr>
          <p:cNvSpPr txBox="1"/>
          <p:nvPr/>
        </p:nvSpPr>
        <p:spPr>
          <a:xfrm>
            <a:off x="3950701" y="1183847"/>
            <a:ext cx="1845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Formel, mesuré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1DD586D-F3C2-CBCA-8C24-9FC3DF7E1073}"/>
              </a:ext>
            </a:extLst>
          </p:cNvPr>
          <p:cNvSpPr txBox="1"/>
          <p:nvPr/>
        </p:nvSpPr>
        <p:spPr>
          <a:xfrm>
            <a:off x="165125" y="314478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Dominant, affirmé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0B75B0E-10C1-6404-E1B9-E9E58DD3DCD0}"/>
              </a:ext>
            </a:extLst>
          </p:cNvPr>
          <p:cNvSpPr txBox="1"/>
          <p:nvPr/>
        </p:nvSpPr>
        <p:spPr>
          <a:xfrm>
            <a:off x="7948219" y="3354930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Accommodant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A75E25C-B516-644D-99B3-CF02E51E3909}"/>
              </a:ext>
            </a:extLst>
          </p:cNvPr>
          <p:cNvSpPr txBox="1"/>
          <p:nvPr/>
        </p:nvSpPr>
        <p:spPr>
          <a:xfrm>
            <a:off x="3738455" y="5733256"/>
            <a:ext cx="2270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Informel, expansif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163A05F-D352-B0FB-C577-6C76756BDE98}"/>
              </a:ext>
            </a:extLst>
          </p:cNvPr>
          <p:cNvSpPr txBox="1"/>
          <p:nvPr/>
        </p:nvSpPr>
        <p:spPr>
          <a:xfrm flipH="1">
            <a:off x="445245" y="5949280"/>
            <a:ext cx="3482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Selon Larry Wilson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DF1B540E-69BA-AB23-8B5E-39C25CEE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85010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Différents types de personnalités sociales</a:t>
            </a:r>
          </a:p>
        </p:txBody>
      </p:sp>
    </p:spTree>
    <p:extLst>
      <p:ext uri="{BB962C8B-B14F-4D97-AF65-F5344CB8AC3E}">
        <p14:creationId xmlns:p14="http://schemas.microsoft.com/office/powerpoint/2010/main" val="339728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plein 12">
            <a:extLst>
              <a:ext uri="{FF2B5EF4-FFF2-40B4-BE49-F238E27FC236}">
                <a16:creationId xmlns:a16="http://schemas.microsoft.com/office/drawing/2014/main" xmlns="" id="{3AA5823E-D425-ECB4-0FA7-B86FB586DA90}"/>
              </a:ext>
            </a:extLst>
          </p:cNvPr>
          <p:cNvSpPr/>
          <p:nvPr/>
        </p:nvSpPr>
        <p:spPr>
          <a:xfrm>
            <a:off x="2411760" y="1988840"/>
            <a:ext cx="4329261" cy="2304256"/>
          </a:xfrm>
          <a:prstGeom prst="blockArc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1F3B6D74-85CB-0914-2B8C-C8ECB807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92696"/>
            <a:ext cx="7303579" cy="85010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Échanger = passer au travers du filtre de l’autre</a:t>
            </a:r>
          </a:p>
        </p:txBody>
      </p:sp>
      <p:pic>
        <p:nvPicPr>
          <p:cNvPr id="7" name="Picture 2" descr="RÃ©sultat de recherche d'images pour &quot;memory test&quot;">
            <a:extLst>
              <a:ext uri="{FF2B5EF4-FFF2-40B4-BE49-F238E27FC236}">
                <a16:creationId xmlns:a16="http://schemas.microsoft.com/office/drawing/2014/main" xmlns="" id="{351C975E-95FD-57A0-1229-B62BA723C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Ã©sultat de recherche d'images pour &quot;memory test&quot;">
            <a:extLst>
              <a:ext uri="{FF2B5EF4-FFF2-40B4-BE49-F238E27FC236}">
                <a16:creationId xmlns:a16="http://schemas.microsoft.com/office/drawing/2014/main" xmlns="" id="{6A07345A-DE53-9382-0C90-5FF3002A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22932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B7BE9DA-C56C-74C4-3FBB-F89F517B5D7B}"/>
              </a:ext>
            </a:extLst>
          </p:cNvPr>
          <p:cNvSpPr txBox="1"/>
          <p:nvPr/>
        </p:nvSpPr>
        <p:spPr>
          <a:xfrm>
            <a:off x="3203848" y="2171365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Outils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4221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Image associÃ©e">
            <a:extLst>
              <a:ext uri="{FF2B5EF4-FFF2-40B4-BE49-F238E27FC236}">
                <a16:creationId xmlns:a16="http://schemas.microsoft.com/office/drawing/2014/main" xmlns="" id="{27BA2705-1EB2-8A5B-A65A-6D5B79E2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94C8723A-7682-0AD5-9C20-8254D60A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850106"/>
          </a:xfrm>
        </p:spPr>
        <p:txBody>
          <a:bodyPr>
            <a:normAutofit/>
          </a:bodyPr>
          <a:lstStyle/>
          <a:p>
            <a:r>
              <a:rPr lang="fr-FR" sz="2400" b="1" dirty="0"/>
              <a:t>Regardez cette image pendant 8 secondes</a:t>
            </a:r>
          </a:p>
        </p:txBody>
      </p:sp>
    </p:spTree>
    <p:extLst>
      <p:ext uri="{BB962C8B-B14F-4D97-AF65-F5344CB8AC3E}">
        <p14:creationId xmlns:p14="http://schemas.microsoft.com/office/powerpoint/2010/main" val="4222072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EEE4DF8D-B2C0-F271-3A2B-1714A6FA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47" y="2095687"/>
            <a:ext cx="6851104" cy="850106"/>
          </a:xfrm>
        </p:spPr>
        <p:txBody>
          <a:bodyPr>
            <a:normAutofit/>
          </a:bodyPr>
          <a:lstStyle/>
          <a:p>
            <a:r>
              <a:rPr lang="fr-FR" dirty="0"/>
              <a:t>Qu’avez-vous vu?</a:t>
            </a:r>
          </a:p>
        </p:txBody>
      </p:sp>
    </p:spTree>
    <p:extLst>
      <p:ext uri="{BB962C8B-B14F-4D97-AF65-F5344CB8AC3E}">
        <p14:creationId xmlns:p14="http://schemas.microsoft.com/office/powerpoint/2010/main" val="73952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Image associÃ©e">
            <a:extLst>
              <a:ext uri="{FF2B5EF4-FFF2-40B4-BE49-F238E27FC236}">
                <a16:creationId xmlns:a16="http://schemas.microsoft.com/office/drawing/2014/main" xmlns="" id="{27BA2705-1EB2-8A5B-A65A-6D5B79E2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94C8723A-7682-0AD5-9C20-8254D60A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850106"/>
          </a:xfrm>
        </p:spPr>
        <p:txBody>
          <a:bodyPr>
            <a:normAutofit/>
          </a:bodyPr>
          <a:lstStyle/>
          <a:p>
            <a:r>
              <a:rPr lang="fr-FR" sz="2400" b="1" dirty="0"/>
              <a:t>Revoilà l’image</a:t>
            </a:r>
          </a:p>
        </p:txBody>
      </p:sp>
    </p:spTree>
    <p:extLst>
      <p:ext uri="{BB962C8B-B14F-4D97-AF65-F5344CB8AC3E}">
        <p14:creationId xmlns:p14="http://schemas.microsoft.com/office/powerpoint/2010/main" val="259445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34" y="4149080"/>
            <a:ext cx="2968870" cy="129614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A38F412-0661-9074-41A5-757EA9E161A1}"/>
              </a:ext>
            </a:extLst>
          </p:cNvPr>
          <p:cNvSpPr txBox="1"/>
          <p:nvPr/>
        </p:nvSpPr>
        <p:spPr>
          <a:xfrm flipH="1">
            <a:off x="1259632" y="627212"/>
            <a:ext cx="742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Une histoire de générations… 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identifiées  pour le management au travail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F87F88DA-AB38-4485-3EC1-508C368C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36" y="1520067"/>
            <a:ext cx="8748464" cy="3744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sz="1800" dirty="0"/>
          </a:p>
          <a:p>
            <a:r>
              <a:rPr lang="fr-FR" sz="1800" dirty="0"/>
              <a:t>1960 Concept de « générations de salariés » Pr Douglas McGregor, MIT (Massachusetts Institute of </a:t>
            </a:r>
            <a:r>
              <a:rPr lang="fr-FR" sz="1800" dirty="0" err="1"/>
              <a:t>Technology</a:t>
            </a:r>
            <a:r>
              <a:rPr lang="fr-FR" sz="1800" dirty="0"/>
              <a:t>) 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Les attentes liées au monde du travail sont différentes selon la génération</a:t>
            </a:r>
          </a:p>
          <a:p>
            <a:endParaRPr lang="fr-FR" sz="1800" dirty="0"/>
          </a:p>
          <a:p>
            <a:r>
              <a:rPr lang="fr-FR" sz="1800" dirty="0"/>
              <a:t>Identification pour le management puis utilisation pour le marketing </a:t>
            </a:r>
          </a:p>
          <a:p>
            <a:endParaRPr lang="fr-FR" sz="1800" b="1" dirty="0"/>
          </a:p>
          <a:p>
            <a:pPr marL="0" indent="0">
              <a:buNone/>
            </a:pPr>
            <a:endParaRPr lang="fr-FR" sz="1800" b="1" dirty="0"/>
          </a:p>
          <a:p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556842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CF491421-D5FE-A9D9-F520-D30F77A1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02987"/>
            <a:ext cx="6851104" cy="85010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Les filtres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450D8B27-9012-FD22-9060-B67DBD83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12765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Nos représentations sont conditionnées par notre culture, notre appartenance (métier)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Accepter que les autres</a:t>
            </a:r>
          </a:p>
          <a:p>
            <a:pPr lvl="1"/>
            <a:r>
              <a:rPr lang="fr-FR" sz="2400" dirty="0"/>
              <a:t>Voient ce que je ne vois pas</a:t>
            </a:r>
          </a:p>
          <a:p>
            <a:pPr lvl="1"/>
            <a:r>
              <a:rPr lang="fr-FR" sz="2400" dirty="0"/>
              <a:t>Ne voient pas ce que je vois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717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256DC37A-F86F-1AA0-4B8A-AAA37B10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3671890" y="3717033"/>
            <a:ext cx="1584167" cy="1388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944108" y="2121639"/>
            <a:ext cx="1714301" cy="11322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6D0AF8F5-A83C-6F45-A01C-31E9D34E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61" y="125005"/>
            <a:ext cx="7675056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 marL="914400" lvl="2"/>
            <a:r>
              <a:rPr lang="fr-FR" sz="2800" b="1" dirty="0">
                <a:solidFill>
                  <a:srgbClr val="002060"/>
                </a:solidFill>
              </a:rPr>
              <a:t>Eléments de psychologie cognitive</a:t>
            </a:r>
          </a:p>
        </p:txBody>
      </p:sp>
      <p:sp>
        <p:nvSpPr>
          <p:cNvPr id="9" name="Espace réservé du numéro de diapositive 13">
            <a:extLst>
              <a:ext uri="{FF2B5EF4-FFF2-40B4-BE49-F238E27FC236}">
                <a16:creationId xmlns:a16="http://schemas.microsoft.com/office/drawing/2014/main" xmlns="" id="{560BB4D1-B136-5045-A34E-438423E9D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34318" y="6324076"/>
            <a:ext cx="404447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Nunito" pitchFamily="2" charset="77"/>
              </a:defRPr>
            </a:lvl1pPr>
          </a:lstStyle>
          <a:p>
            <a:fld id="{24BDF6ED-2816-5E4A-85C7-CC85CE9663B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C0420F2-F614-4973-A93F-DB6EC258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88" y="17960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06A01763-4C3F-49F2-91CB-41FAD2B8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823" y="45115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92029" y="1161619"/>
            <a:ext cx="7122410" cy="4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0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Pct val="75000"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Comment se construisent nos connaissances et nos pratiques? 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defRPr/>
            </a:pPr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  <a:p>
            <a:pPr marL="7938" indent="0"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</a:t>
            </a:r>
            <a:endParaRPr lang="fr-FR" altLang="fr-FR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  <a:latin typeface="Arial" charset="0"/>
              </a:rPr>
              <a:t>						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18239" y="2262643"/>
            <a:ext cx="1374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Mémorisation à court terme</a:t>
            </a:r>
          </a:p>
          <a:p>
            <a:r>
              <a:rPr lang="fr-FR" sz="1400" dirty="0"/>
              <a:t>(fragile)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42978" y="3981680"/>
            <a:ext cx="1241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Mémorisation à long terme</a:t>
            </a:r>
          </a:p>
          <a:p>
            <a:r>
              <a:rPr lang="fr-FR" sz="1400" dirty="0"/>
              <a:t>(solide)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69469" y="4587503"/>
            <a:ext cx="13705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Sensibilisation</a:t>
            </a:r>
          </a:p>
          <a:p>
            <a:r>
              <a:rPr lang="fr-FR" sz="1600" dirty="0"/>
              <a:t>Déclic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64088" y="2961491"/>
            <a:ext cx="1070869" cy="584775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Bonnes pratiques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12361" y="2975495"/>
            <a:ext cx="1217266" cy="830997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Maintien des bonnes </a:t>
            </a:r>
          </a:p>
          <a:p>
            <a:r>
              <a:rPr lang="fr-FR" sz="1600" dirty="0"/>
              <a:t>pratiques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84168" y="2708920"/>
            <a:ext cx="974369" cy="30777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Perception</a:t>
            </a:r>
          </a:p>
        </p:txBody>
      </p:sp>
      <p:cxnSp>
        <p:nvCxnSpPr>
          <p:cNvPr id="25" name="Connecteur droit avec flèche 24"/>
          <p:cNvCxnSpPr>
            <a:stCxn id="27" idx="3"/>
            <a:endCxn id="13" idx="1"/>
          </p:cNvCxnSpPr>
          <p:nvPr/>
        </p:nvCxnSpPr>
        <p:spPr>
          <a:xfrm>
            <a:off x="1234236" y="2788563"/>
            <a:ext cx="349932" cy="7424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84012" y="2526953"/>
            <a:ext cx="1050224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Information</a:t>
            </a:r>
          </a:p>
          <a:p>
            <a:r>
              <a:rPr lang="fr-FR" sz="1400" dirty="0"/>
              <a:t>(stimulus)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635188" y="2815951"/>
            <a:ext cx="30629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558537" y="3050173"/>
            <a:ext cx="1177655" cy="109890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6499704" y="3377342"/>
            <a:ext cx="1096632" cy="1365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V="1">
            <a:off x="5647074" y="3599626"/>
            <a:ext cx="307679" cy="85780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3740629" y="5105657"/>
            <a:ext cx="1537793" cy="58477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Représentations</a:t>
            </a:r>
          </a:p>
          <a:p>
            <a:r>
              <a:rPr lang="fr-FR" sz="1600" dirty="0"/>
              <a:t>mentales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C135A57-E645-9344-F220-10045382EFDD}"/>
              </a:ext>
            </a:extLst>
          </p:cNvPr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F046524-C4F2-6151-D0BE-2A317A2FE13D}"/>
              </a:ext>
            </a:extLst>
          </p:cNvPr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</p:spTree>
    <p:extLst>
      <p:ext uri="{BB962C8B-B14F-4D97-AF65-F5344CB8AC3E}">
        <p14:creationId xmlns:p14="http://schemas.microsoft.com/office/powerpoint/2010/main" val="1701873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256DC37A-F86F-1AA0-4B8A-AAA37B10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3671890" y="3717033"/>
            <a:ext cx="1584167" cy="1388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944108" y="2121639"/>
            <a:ext cx="1714301" cy="11322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6D0AF8F5-A83C-6F45-A01C-31E9D34E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61" y="125005"/>
            <a:ext cx="7675056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 marL="914400" lvl="2"/>
            <a:r>
              <a:rPr lang="fr-FR" sz="2800" b="1" dirty="0">
                <a:solidFill>
                  <a:srgbClr val="002060"/>
                </a:solidFill>
              </a:rPr>
              <a:t>Eléments de psychologie cognitive</a:t>
            </a:r>
          </a:p>
        </p:txBody>
      </p:sp>
      <p:sp>
        <p:nvSpPr>
          <p:cNvPr id="9" name="Espace réservé du numéro de diapositive 13">
            <a:extLst>
              <a:ext uri="{FF2B5EF4-FFF2-40B4-BE49-F238E27FC236}">
                <a16:creationId xmlns:a16="http://schemas.microsoft.com/office/drawing/2014/main" xmlns="" id="{560BB4D1-B136-5045-A34E-438423E9D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34318" y="6324076"/>
            <a:ext cx="404447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Nunito" pitchFamily="2" charset="77"/>
              </a:defRPr>
            </a:lvl1pPr>
          </a:lstStyle>
          <a:p>
            <a:fld id="{24BDF6ED-2816-5E4A-85C7-CC85CE9663B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C0420F2-F614-4973-A93F-DB6EC258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88" y="17960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06A01763-4C3F-49F2-91CB-41FAD2B8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823" y="45115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92029" y="1161619"/>
            <a:ext cx="7122410" cy="4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0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Pct val="75000"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Comment se construisent nos connaissances et nos pratiques? 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defRPr/>
            </a:pPr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  <a:p>
            <a:pPr marL="7938" indent="0"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</a:t>
            </a:r>
            <a:endParaRPr lang="fr-FR" altLang="fr-FR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  <a:latin typeface="Arial" charset="0"/>
              </a:rPr>
              <a:t>						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18239" y="2262643"/>
            <a:ext cx="1374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Mémorisation à court terme</a:t>
            </a:r>
          </a:p>
          <a:p>
            <a:r>
              <a:rPr lang="fr-FR" sz="1400" dirty="0"/>
              <a:t>(fragile)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42978" y="3981680"/>
            <a:ext cx="1241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Mémorisation à long terme</a:t>
            </a:r>
          </a:p>
          <a:p>
            <a:r>
              <a:rPr lang="fr-FR" sz="1400" dirty="0"/>
              <a:t>(solide)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69469" y="4587503"/>
            <a:ext cx="13705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Sensibilisation</a:t>
            </a:r>
          </a:p>
          <a:p>
            <a:r>
              <a:rPr lang="fr-FR" sz="1600" dirty="0"/>
              <a:t>Déclic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64088" y="2961491"/>
            <a:ext cx="1070869" cy="584775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Bonnes pratiques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12361" y="2975495"/>
            <a:ext cx="1217266" cy="830997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Maintien des bonnes </a:t>
            </a:r>
          </a:p>
          <a:p>
            <a:r>
              <a:rPr lang="fr-FR" sz="1600" dirty="0"/>
              <a:t>pratiques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84168" y="2708920"/>
            <a:ext cx="974369" cy="30777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Perception</a:t>
            </a:r>
          </a:p>
        </p:txBody>
      </p:sp>
      <p:cxnSp>
        <p:nvCxnSpPr>
          <p:cNvPr id="25" name="Connecteur droit avec flèche 24"/>
          <p:cNvCxnSpPr>
            <a:stCxn id="27" idx="3"/>
            <a:endCxn id="13" idx="1"/>
          </p:cNvCxnSpPr>
          <p:nvPr/>
        </p:nvCxnSpPr>
        <p:spPr>
          <a:xfrm>
            <a:off x="1234236" y="2788563"/>
            <a:ext cx="349932" cy="7424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84012" y="2526953"/>
            <a:ext cx="1050224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Information</a:t>
            </a:r>
          </a:p>
          <a:p>
            <a:r>
              <a:rPr lang="fr-FR" sz="1400" dirty="0"/>
              <a:t>(stimulus)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635188" y="2815951"/>
            <a:ext cx="30629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558537" y="3050173"/>
            <a:ext cx="1177655" cy="109890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6499704" y="3377342"/>
            <a:ext cx="1096632" cy="1365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V="1">
            <a:off x="5647074" y="3599626"/>
            <a:ext cx="307679" cy="85780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3740629" y="5105657"/>
            <a:ext cx="1537793" cy="58477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Représentations</a:t>
            </a:r>
          </a:p>
          <a:p>
            <a:r>
              <a:rPr lang="fr-FR" sz="1600" dirty="0"/>
              <a:t>mentales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C135A57-E645-9344-F220-10045382EFDD}"/>
              </a:ext>
            </a:extLst>
          </p:cNvPr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F046524-C4F2-6151-D0BE-2A317A2FE13D}"/>
              </a:ext>
            </a:extLst>
          </p:cNvPr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5F066A90-07E9-3D88-CC01-75985F966E08}"/>
              </a:ext>
            </a:extLst>
          </p:cNvPr>
          <p:cNvSpPr txBox="1"/>
          <p:nvPr/>
        </p:nvSpPr>
        <p:spPr>
          <a:xfrm>
            <a:off x="6499704" y="1796015"/>
            <a:ext cx="1728191" cy="30777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Lutte contre freins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BC25A08B-4191-D500-D512-4024255AA300}"/>
              </a:ext>
            </a:extLst>
          </p:cNvPr>
          <p:cNvCxnSpPr/>
          <p:nvPr/>
        </p:nvCxnSpPr>
        <p:spPr>
          <a:xfrm>
            <a:off x="6732240" y="2165347"/>
            <a:ext cx="0" cy="111930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79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3671890" y="3717033"/>
            <a:ext cx="1584167" cy="1388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944108" y="2121639"/>
            <a:ext cx="1714301" cy="11322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6D0AF8F5-A83C-6F45-A01C-31E9D34E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61" y="125005"/>
            <a:ext cx="7675056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 marL="914400" lvl="2"/>
            <a:r>
              <a:rPr lang="fr-FR" sz="2800" b="1" dirty="0">
                <a:solidFill>
                  <a:srgbClr val="002060"/>
                </a:solidFill>
              </a:rPr>
              <a:t>Eléments de psychologie cognitive</a:t>
            </a:r>
          </a:p>
        </p:txBody>
      </p:sp>
      <p:sp>
        <p:nvSpPr>
          <p:cNvPr id="9" name="Espace réservé du numéro de diapositive 13">
            <a:extLst>
              <a:ext uri="{FF2B5EF4-FFF2-40B4-BE49-F238E27FC236}">
                <a16:creationId xmlns:a16="http://schemas.microsoft.com/office/drawing/2014/main" xmlns="" id="{560BB4D1-B136-5045-A34E-438423E9D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34318" y="6324076"/>
            <a:ext cx="404447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Nunito" pitchFamily="2" charset="77"/>
              </a:defRPr>
            </a:lvl1pPr>
          </a:lstStyle>
          <a:p>
            <a:fld id="{24BDF6ED-2816-5E4A-85C7-CC85CE9663B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C0420F2-F614-4973-A93F-DB6EC258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88" y="17960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06A01763-4C3F-49F2-91CB-41FAD2B8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823" y="45115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92029" y="1161619"/>
            <a:ext cx="7122410" cy="4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0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Pct val="75000"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Comment se construisent nos connaissances et nos pratiques? 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defRPr/>
            </a:pPr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  <a:p>
            <a:pPr marL="7938" indent="0"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</a:t>
            </a:r>
            <a:endParaRPr lang="fr-FR" altLang="fr-FR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  <a:latin typeface="Arial" charset="0"/>
              </a:rPr>
              <a:t>						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18239" y="2262643"/>
            <a:ext cx="1374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Mémorisation à court terme</a:t>
            </a:r>
          </a:p>
          <a:p>
            <a:r>
              <a:rPr lang="fr-FR" sz="1400" dirty="0"/>
              <a:t>(fragile)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42978" y="3981680"/>
            <a:ext cx="1241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Mémorisation à long terme</a:t>
            </a:r>
          </a:p>
          <a:p>
            <a:r>
              <a:rPr lang="fr-FR" sz="1400" dirty="0"/>
              <a:t>(solide)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69469" y="4587503"/>
            <a:ext cx="13705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Sensibilisation</a:t>
            </a:r>
          </a:p>
          <a:p>
            <a:r>
              <a:rPr lang="fr-FR" sz="1600" dirty="0"/>
              <a:t>Déclic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64088" y="2961491"/>
            <a:ext cx="1070869" cy="584775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Bonnes pratiques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12361" y="2975495"/>
            <a:ext cx="1217266" cy="830997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Maintien des bonnes </a:t>
            </a:r>
          </a:p>
          <a:p>
            <a:r>
              <a:rPr lang="fr-FR" sz="1600" dirty="0"/>
              <a:t>pratiques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84168" y="2708920"/>
            <a:ext cx="974369" cy="30777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Perception</a:t>
            </a:r>
          </a:p>
        </p:txBody>
      </p:sp>
      <p:cxnSp>
        <p:nvCxnSpPr>
          <p:cNvPr id="25" name="Connecteur droit avec flèche 24"/>
          <p:cNvCxnSpPr>
            <a:stCxn id="27" idx="3"/>
            <a:endCxn id="13" idx="1"/>
          </p:cNvCxnSpPr>
          <p:nvPr/>
        </p:nvCxnSpPr>
        <p:spPr>
          <a:xfrm>
            <a:off x="1234236" y="2788563"/>
            <a:ext cx="349932" cy="7424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84012" y="2526953"/>
            <a:ext cx="1050224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Information</a:t>
            </a:r>
          </a:p>
          <a:p>
            <a:r>
              <a:rPr lang="fr-FR" sz="1400" dirty="0"/>
              <a:t>(stimulus)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635188" y="2815951"/>
            <a:ext cx="30629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558537" y="3050173"/>
            <a:ext cx="1177655" cy="109890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6499704" y="3377342"/>
            <a:ext cx="1096632" cy="1365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V="1">
            <a:off x="5647074" y="3599626"/>
            <a:ext cx="307679" cy="85780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3740629" y="5105657"/>
            <a:ext cx="1537793" cy="58477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Représentations</a:t>
            </a:r>
          </a:p>
          <a:p>
            <a:r>
              <a:rPr lang="fr-FR" sz="1600" dirty="0"/>
              <a:t>mentales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146250" y="3451946"/>
            <a:ext cx="1012418" cy="523220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Attention, focalisation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370757" y="4363363"/>
            <a:ext cx="1018528" cy="307777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Répétition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629249" y="4920991"/>
            <a:ext cx="1012844" cy="73866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Expérience vécue, émotions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2135671" y="3173283"/>
            <a:ext cx="545700" cy="40811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2408521" y="3717032"/>
            <a:ext cx="759323" cy="646335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2642092" y="4149080"/>
            <a:ext cx="849788" cy="77191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499704" y="1796015"/>
            <a:ext cx="1728191" cy="30777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Lutte contre freins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6732240" y="2165347"/>
            <a:ext cx="0" cy="111930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F12B554-81DF-C10B-7DD3-6C74607FA21F}"/>
              </a:ext>
            </a:extLst>
          </p:cNvPr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C113AE60-E7DE-A990-603F-D667CEB3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1AAF3663-4F30-BDD2-DD93-15B858088AFE}"/>
              </a:ext>
            </a:extLst>
          </p:cNvPr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</p:spTree>
    <p:extLst>
      <p:ext uri="{BB962C8B-B14F-4D97-AF65-F5344CB8AC3E}">
        <p14:creationId xmlns:p14="http://schemas.microsoft.com/office/powerpoint/2010/main" val="129458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3671890" y="3717033"/>
            <a:ext cx="1584167" cy="1388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944108" y="2121639"/>
            <a:ext cx="1714301" cy="11322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6D0AF8F5-A83C-6F45-A01C-31E9D34E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61" y="125005"/>
            <a:ext cx="7675056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 marL="914400" lvl="2"/>
            <a:r>
              <a:rPr lang="fr-FR" sz="2800" b="1" dirty="0">
                <a:solidFill>
                  <a:srgbClr val="002060"/>
                </a:solidFill>
              </a:rPr>
              <a:t>Eléments de psychologie cognitive</a:t>
            </a:r>
          </a:p>
        </p:txBody>
      </p:sp>
      <p:sp>
        <p:nvSpPr>
          <p:cNvPr id="9" name="Espace réservé du numéro de diapositive 13">
            <a:extLst>
              <a:ext uri="{FF2B5EF4-FFF2-40B4-BE49-F238E27FC236}">
                <a16:creationId xmlns:a16="http://schemas.microsoft.com/office/drawing/2014/main" xmlns="" id="{560BB4D1-B136-5045-A34E-438423E9D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34318" y="6324076"/>
            <a:ext cx="404447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Nunito" pitchFamily="2" charset="77"/>
              </a:defRPr>
            </a:lvl1pPr>
          </a:lstStyle>
          <a:p>
            <a:fld id="{24BDF6ED-2816-5E4A-85C7-CC85CE9663BF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001704" y="6321801"/>
            <a:ext cx="4940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Mission d’appui transversal à la prévention des IAS               </a:t>
            </a:r>
            <a:r>
              <a:rPr lang="fr-FR" sz="1400" b="1" dirty="0">
                <a:solidFill>
                  <a:schemeClr val="bg1"/>
                </a:solidFill>
              </a:rPr>
              <a:t>MATIS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C0420F2-F614-4973-A93F-DB6EC258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88" y="17960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06A01763-4C3F-49F2-91CB-41FAD2B8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823" y="45115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92029" y="1161619"/>
            <a:ext cx="7122410" cy="4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33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marL="733425" indent="-2762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0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Pct val="75000"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Comment se construisent nos connaissances et nos pratiques? 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75000"/>
              <a:defRPr/>
            </a:pPr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  <a:p>
            <a:pPr marL="7938" indent="0" eaLnBrk="1" hangingPunct="1">
              <a:lnSpc>
                <a:spcPct val="90000"/>
              </a:lnSpc>
              <a:spcBef>
                <a:spcPts val="500"/>
              </a:spcBef>
              <a:buClr>
                <a:srgbClr val="0033CC"/>
              </a:buClr>
              <a:buSzPct val="75000"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</a:t>
            </a:r>
            <a:endParaRPr lang="fr-FR" altLang="fr-FR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Times New Roman" pitchFamily="18" charset="0"/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  <a:latin typeface="Arial" charset="0"/>
              </a:rPr>
              <a:t>						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18239" y="2262643"/>
            <a:ext cx="1374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Mémorisation à court terme</a:t>
            </a:r>
          </a:p>
          <a:p>
            <a:r>
              <a:rPr lang="fr-FR" sz="1400" dirty="0"/>
              <a:t>(fragile)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42978" y="3981680"/>
            <a:ext cx="1241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Mémorisation à long terme</a:t>
            </a:r>
          </a:p>
          <a:p>
            <a:r>
              <a:rPr lang="fr-FR" sz="1400" dirty="0"/>
              <a:t>(solide)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69469" y="4587503"/>
            <a:ext cx="13705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Sensibilisation</a:t>
            </a:r>
          </a:p>
          <a:p>
            <a:r>
              <a:rPr lang="fr-FR" sz="1600" dirty="0"/>
              <a:t>Déclic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64088" y="2961491"/>
            <a:ext cx="1070869" cy="584775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Bonnes pratiques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12361" y="2975495"/>
            <a:ext cx="1217266" cy="830997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Maintien des bonnes </a:t>
            </a:r>
          </a:p>
          <a:p>
            <a:r>
              <a:rPr lang="fr-FR" sz="1600" dirty="0"/>
              <a:t>pratiques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84168" y="2708920"/>
            <a:ext cx="974369" cy="30777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Perception</a:t>
            </a:r>
          </a:p>
        </p:txBody>
      </p:sp>
      <p:cxnSp>
        <p:nvCxnSpPr>
          <p:cNvPr id="25" name="Connecteur droit avec flèche 24"/>
          <p:cNvCxnSpPr>
            <a:stCxn id="27" idx="3"/>
            <a:endCxn id="13" idx="1"/>
          </p:cNvCxnSpPr>
          <p:nvPr/>
        </p:nvCxnSpPr>
        <p:spPr>
          <a:xfrm>
            <a:off x="1234236" y="2788563"/>
            <a:ext cx="349932" cy="7424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84012" y="2526953"/>
            <a:ext cx="1050224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Information</a:t>
            </a:r>
          </a:p>
          <a:p>
            <a:r>
              <a:rPr lang="fr-FR" sz="1400" dirty="0"/>
              <a:t>(stimulus)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635188" y="2815951"/>
            <a:ext cx="30629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558537" y="3050173"/>
            <a:ext cx="1177655" cy="109890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6499704" y="3377342"/>
            <a:ext cx="1096632" cy="1365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V="1">
            <a:off x="5647074" y="3599626"/>
            <a:ext cx="307679" cy="85780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3740629" y="5105657"/>
            <a:ext cx="1537793" cy="58477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Représentations</a:t>
            </a:r>
          </a:p>
          <a:p>
            <a:r>
              <a:rPr lang="fr-FR" sz="1600" dirty="0"/>
              <a:t>mentales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146250" y="3451946"/>
            <a:ext cx="1012418" cy="523220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Attention, focalisation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370757" y="4363363"/>
            <a:ext cx="1018528" cy="307777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Répétition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629249" y="4920991"/>
            <a:ext cx="1012844" cy="73866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Expérience vécue, émotions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2135671" y="3173283"/>
            <a:ext cx="545700" cy="40811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2408521" y="3717032"/>
            <a:ext cx="759323" cy="646335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2642092" y="4149080"/>
            <a:ext cx="849788" cy="77191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499704" y="1796015"/>
            <a:ext cx="1728191" cy="30777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Lutte contre freins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6732240" y="2165347"/>
            <a:ext cx="0" cy="111930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214267" y="4326896"/>
            <a:ext cx="1782095" cy="73866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Garder l’attention Rappels </a:t>
            </a:r>
          </a:p>
          <a:p>
            <a:r>
              <a:rPr lang="fr-FR" sz="1400" dirty="0"/>
              <a:t>Expérience vécue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7650342" y="2699706"/>
            <a:ext cx="0" cy="598524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034480" y="2391929"/>
            <a:ext cx="1961882" cy="307777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Coup de pouce (nudge)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7363799" y="3489260"/>
            <a:ext cx="0" cy="83763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12D1A5F-A1EE-49F8-87B7-CD9547454FAB}"/>
              </a:ext>
            </a:extLst>
          </p:cNvPr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81E8665A-9929-4BB2-CA1C-75034F62F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1421042D-22DE-E3A9-0493-BD9871148A17}"/>
              </a:ext>
            </a:extLst>
          </p:cNvPr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</p:spTree>
    <p:extLst>
      <p:ext uri="{BB962C8B-B14F-4D97-AF65-F5344CB8AC3E}">
        <p14:creationId xmlns:p14="http://schemas.microsoft.com/office/powerpoint/2010/main" val="4102032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Communication en</a:t>
            </a:r>
            <a:r>
              <a:rPr lang="fr-FR" sz="2800" b="1" dirty="0" smtClean="0">
                <a:solidFill>
                  <a:srgbClr val="002060"/>
                </a:solidFill>
              </a:rPr>
              <a:t>gageante vers </a:t>
            </a:r>
            <a:r>
              <a:rPr lang="fr-FR" sz="2800" b="1" dirty="0">
                <a:solidFill>
                  <a:srgbClr val="002060"/>
                </a:solidFill>
              </a:rPr>
              <a:t>une équipe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1"/>
            <a:endParaRPr lang="fr-FR" sz="2000" dirty="0"/>
          </a:p>
          <a:p>
            <a:pPr lvl="1"/>
            <a:r>
              <a:rPr lang="fr-FR" sz="2400" b="1" dirty="0"/>
              <a:t>Faire sens : </a:t>
            </a:r>
            <a:r>
              <a:rPr lang="fr-FR" sz="2400" dirty="0"/>
              <a:t>pourquoi moi? pourquoi vous? pourquoi maintenant? Pourquoi ce thème</a:t>
            </a:r>
            <a:r>
              <a:rPr lang="fr-FR" sz="2400" dirty="0" smtClean="0"/>
              <a:t>? Inclure la </a:t>
            </a:r>
            <a:r>
              <a:rPr lang="fr-FR" sz="2400" dirty="0" err="1" smtClean="0"/>
              <a:t>com</a:t>
            </a:r>
            <a:r>
              <a:rPr lang="fr-FR" sz="2400" dirty="0" smtClean="0"/>
              <a:t> dans une stratégie globale</a:t>
            </a:r>
            <a:endParaRPr lang="fr-FR" sz="2400" dirty="0"/>
          </a:p>
          <a:p>
            <a:pPr lvl="1"/>
            <a:r>
              <a:rPr lang="fr-FR" sz="2400" b="1" dirty="0"/>
              <a:t>Annoncer des objectifs et une méthode </a:t>
            </a:r>
            <a:r>
              <a:rPr lang="fr-FR" sz="2400" b="1" dirty="0" smtClean="0"/>
              <a:t>de façon claire </a:t>
            </a:r>
            <a:r>
              <a:rPr lang="fr-FR" sz="2400" b="1" dirty="0"/>
              <a:t>et </a:t>
            </a:r>
            <a:r>
              <a:rPr lang="fr-FR" sz="2400" b="1" dirty="0" smtClean="0"/>
              <a:t>précise</a:t>
            </a:r>
            <a:endParaRPr lang="fr-FR" sz="2400" b="1" dirty="0"/>
          </a:p>
          <a:p>
            <a:pPr lvl="1"/>
            <a:r>
              <a:rPr lang="fr-FR" sz="2400" b="1" dirty="0"/>
              <a:t>Etre bien préparé soi-même et dans de bonnes conditions</a:t>
            </a:r>
          </a:p>
          <a:p>
            <a:pPr lvl="1"/>
            <a:r>
              <a:rPr lang="fr-FR" sz="2400" b="1" dirty="0"/>
              <a:t>Utiliser la dynamique de groupe, les leaders, le </a:t>
            </a:r>
            <a:r>
              <a:rPr lang="fr-FR" sz="2400" b="1" dirty="0" smtClean="0"/>
              <a:t>ludique, les générations, </a:t>
            </a:r>
            <a:endParaRPr lang="fr-FR" sz="2400" b="1" dirty="0"/>
          </a:p>
          <a:p>
            <a:pPr lvl="1"/>
            <a:r>
              <a:rPr lang="fr-FR" sz="2400" b="1" dirty="0"/>
              <a:t>Générer des émotions positives, du lien </a:t>
            </a:r>
            <a:r>
              <a:rPr lang="fr-FR" sz="2400" b="1" dirty="0" smtClean="0"/>
              <a:t>social</a:t>
            </a:r>
          </a:p>
          <a:p>
            <a:pPr lvl="1"/>
            <a:r>
              <a:rPr lang="fr-FR" sz="2400" b="1" dirty="0" smtClean="0"/>
              <a:t>Valoriser</a:t>
            </a:r>
          </a:p>
          <a:p>
            <a:pPr lvl="1"/>
            <a:r>
              <a:rPr lang="fr-FR" sz="2400" b="1" dirty="0" smtClean="0"/>
              <a:t>Etre </a:t>
            </a:r>
            <a:r>
              <a:rPr lang="fr-FR" sz="2400" b="1" dirty="0"/>
              <a:t>à l’écoute</a:t>
            </a:r>
            <a:r>
              <a:rPr lang="fr-FR" sz="2400" b="1" dirty="0" smtClean="0"/>
              <a:t>, prendre du recul</a:t>
            </a:r>
          </a:p>
          <a:p>
            <a:pPr lvl="1"/>
            <a:r>
              <a:rPr lang="fr-FR" sz="2400" b="1" dirty="0" smtClean="0"/>
              <a:t>Impliquer </a:t>
            </a:r>
            <a:r>
              <a:rPr lang="fr-FR" sz="2400" b="1" dirty="0"/>
              <a:t>l’équipe dans la réflexion et la décision</a:t>
            </a:r>
          </a:p>
          <a:p>
            <a:pPr lvl="1"/>
            <a:endParaRPr lang="fr-FR" sz="2000" b="1" dirty="0"/>
          </a:p>
          <a:p>
            <a:pPr marL="0" indent="0">
              <a:buNone/>
            </a:pPr>
            <a:endParaRPr lang="fr-FR" sz="2600" b="1" dirty="0" smtClean="0"/>
          </a:p>
          <a:p>
            <a:pPr marL="0" indent="0">
              <a:buNone/>
            </a:pPr>
            <a:r>
              <a:rPr lang="fr-FR" sz="2300" b="1" dirty="0" smtClean="0"/>
              <a:t>Les </a:t>
            </a:r>
            <a:r>
              <a:rPr lang="fr-FR" sz="2300" b="1" dirty="0"/>
              <a:t>outils à disposition sont nombreux </a:t>
            </a:r>
            <a:r>
              <a:rPr lang="fr-FR" sz="2300" b="1" dirty="0" smtClean="0"/>
              <a:t>peuvent être combinés </a:t>
            </a:r>
            <a:endParaRPr lang="fr-FR" sz="2300" b="1" dirty="0"/>
          </a:p>
          <a:p>
            <a:pPr marL="0" indent="0">
              <a:buNone/>
            </a:pPr>
            <a:endParaRPr lang="fr-FR" sz="2300" b="1" dirty="0"/>
          </a:p>
          <a:p>
            <a:pPr marL="0" indent="0">
              <a:buNone/>
            </a:pPr>
            <a:r>
              <a:rPr lang="fr-FR" sz="2300" b="1" dirty="0"/>
              <a:t>Répertoriés dans la base documentaire du RéPias </a:t>
            </a:r>
            <a:r>
              <a:rPr lang="fr-FR" sz="2300" b="1" dirty="0">
                <a:hlinkClick r:id="rId2"/>
              </a:rPr>
              <a:t>https://www.preventioninfection.fr/base-documentaire</a:t>
            </a:r>
            <a:endParaRPr lang="fr-FR" sz="2300" b="1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2A46D3-683C-44E1-88F2-E8D146985CDD}"/>
              </a:ext>
            </a:extLst>
          </p:cNvPr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B6D398E-B42D-B0F0-458B-B83C5DDE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FCACC4C-FE2E-F7A0-5206-44DD0FCEA90C}"/>
              </a:ext>
            </a:extLst>
          </p:cNvPr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</p:spTree>
    <p:extLst>
      <p:ext uri="{BB962C8B-B14F-4D97-AF65-F5344CB8AC3E}">
        <p14:creationId xmlns:p14="http://schemas.microsoft.com/office/powerpoint/2010/main" val="4032892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9F0A89C-325B-0C7C-6287-E1CCE341F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912160-0F35-482D-BB3F-AC425710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03227"/>
            <a:ext cx="6851104" cy="85010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Merci pour votre attention!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DA372B6D-52E0-4395-83DD-8F8AAEE1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766720" cy="381642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fr-FR" sz="4800" b="1" dirty="0"/>
              <a:t>Pour aller plus loin</a:t>
            </a:r>
          </a:p>
          <a:p>
            <a:pPr marL="0" indent="0">
              <a:buNone/>
            </a:pPr>
            <a:endParaRPr lang="fr-FR" sz="4800" b="1" dirty="0"/>
          </a:p>
          <a:p>
            <a:r>
              <a:rPr lang="fr-FR" sz="4800" b="1" dirty="0"/>
              <a:t>Outils de compréhension et développement personnel</a:t>
            </a:r>
          </a:p>
          <a:p>
            <a:pPr lvl="1"/>
            <a:r>
              <a:rPr lang="fr-FR" sz="4800" dirty="0"/>
              <a:t>Process-com</a:t>
            </a:r>
          </a:p>
          <a:p>
            <a:pPr lvl="1"/>
            <a:r>
              <a:rPr lang="fr-FR" sz="4800" dirty="0"/>
              <a:t>Indicateur MBTI</a:t>
            </a:r>
          </a:p>
          <a:p>
            <a:pPr lvl="1"/>
            <a:r>
              <a:rPr lang="fr-FR" sz="4800" dirty="0"/>
              <a:t>Le golden</a:t>
            </a:r>
          </a:p>
          <a:p>
            <a:pPr lvl="1"/>
            <a:r>
              <a:rPr lang="fr-FR" sz="4800" dirty="0"/>
              <a:t>Le </a:t>
            </a:r>
            <a:r>
              <a:rPr lang="fr-FR" sz="4800" dirty="0" err="1"/>
              <a:t>strong</a:t>
            </a:r>
            <a:r>
              <a:rPr lang="fr-FR" sz="4800" dirty="0"/>
              <a:t> RIASEC</a:t>
            </a:r>
          </a:p>
          <a:p>
            <a:pPr lvl="1"/>
            <a:r>
              <a:rPr lang="fr-FR" sz="4800" dirty="0"/>
              <a:t>L’</a:t>
            </a:r>
            <a:r>
              <a:rPr lang="fr-FR" sz="4800" dirty="0" err="1"/>
              <a:t>Enneagramme</a:t>
            </a:r>
            <a:endParaRPr lang="fr-FR" sz="4800" dirty="0"/>
          </a:p>
          <a:p>
            <a:pPr lvl="1"/>
            <a:endParaRPr lang="fr-FR" sz="4800" dirty="0"/>
          </a:p>
          <a:p>
            <a:pPr lvl="1"/>
            <a:endParaRPr lang="fr-FR" sz="4800" b="1" dirty="0">
              <a:solidFill>
                <a:srgbClr val="FF0000"/>
              </a:solidFill>
            </a:endParaRPr>
          </a:p>
          <a:p>
            <a:r>
              <a:rPr lang="fr-FR" sz="4800" b="1" dirty="0"/>
              <a:t>Le guide « communiquer pour tous » de Santé Publique France </a:t>
            </a:r>
          </a:p>
          <a:p>
            <a:endParaRPr lang="fr-FR" sz="4800" b="1" dirty="0"/>
          </a:p>
          <a:p>
            <a:r>
              <a:rPr lang="fr-FR" sz="4800" b="1" dirty="0"/>
              <a:t>Des outils de création vidéo</a:t>
            </a:r>
          </a:p>
          <a:p>
            <a:pPr lvl="1"/>
            <a:r>
              <a:rPr lang="fr-FR" sz="4800" dirty="0" err="1"/>
              <a:t>Goanimate</a:t>
            </a:r>
            <a:r>
              <a:rPr lang="fr-FR" sz="4800" dirty="0"/>
              <a:t>, </a:t>
            </a:r>
            <a:r>
              <a:rPr lang="fr-FR" sz="4800" dirty="0" err="1"/>
              <a:t>wondershare</a:t>
            </a:r>
            <a:r>
              <a:rPr lang="fr-FR" sz="4800" dirty="0"/>
              <a:t>, </a:t>
            </a:r>
            <a:r>
              <a:rPr lang="fr-FR" sz="4800" dirty="0" err="1"/>
              <a:t>imovie</a:t>
            </a:r>
            <a:r>
              <a:rPr lang="fr-FR" sz="4800" dirty="0"/>
              <a:t>…</a:t>
            </a:r>
          </a:p>
          <a:p>
            <a:pPr marL="457200" lvl="1" indent="0">
              <a:buNone/>
            </a:pPr>
            <a:endParaRPr lang="fr-FR" sz="4800" b="1" dirty="0"/>
          </a:p>
          <a:p>
            <a:endParaRPr lang="fr-FR" sz="4800" b="1" dirty="0"/>
          </a:p>
          <a:p>
            <a:r>
              <a:rPr lang="fr-FR" sz="4800" b="1" dirty="0"/>
              <a:t>Des outils de questionnaire en ligne </a:t>
            </a:r>
          </a:p>
          <a:p>
            <a:pPr lvl="1"/>
            <a:r>
              <a:rPr lang="fr-FR" sz="4800" dirty="0" err="1"/>
              <a:t>Socrative</a:t>
            </a:r>
            <a:r>
              <a:rPr lang="fr-FR" sz="4800" dirty="0"/>
              <a:t>, </a:t>
            </a:r>
            <a:r>
              <a:rPr lang="fr-FR" sz="4800" dirty="0" err="1"/>
              <a:t>monkeysurvey</a:t>
            </a:r>
            <a:r>
              <a:rPr lang="fr-FR" sz="4800" dirty="0"/>
              <a:t>, </a:t>
            </a:r>
            <a:r>
              <a:rPr lang="fr-FR" sz="4800" dirty="0" err="1"/>
              <a:t>keysurvey</a:t>
            </a:r>
            <a:r>
              <a:rPr lang="fr-FR" sz="4800" dirty="0"/>
              <a:t> ….</a:t>
            </a:r>
          </a:p>
          <a:p>
            <a:pPr marL="457200" lvl="1" indent="0">
              <a:buNone/>
            </a:pPr>
            <a:endParaRPr lang="fr-FR" sz="4800" b="1" dirty="0"/>
          </a:p>
          <a:p>
            <a:pPr lvl="1"/>
            <a:endParaRPr lang="fr-FR" sz="4800" dirty="0"/>
          </a:p>
          <a:p>
            <a:r>
              <a:rPr lang="fr-FR" sz="4800" b="1" dirty="0"/>
              <a:t>Des articles sur comment utiliser jeux sérieux et réseaux </a:t>
            </a:r>
            <a:r>
              <a:rPr lang="fr-FR" sz="4800" b="1" dirty="0" smtClean="0"/>
              <a:t>sociaux.</a:t>
            </a:r>
            <a:endParaRPr lang="fr-FR" sz="4800" b="1" dirty="0"/>
          </a:p>
          <a:p>
            <a:endParaRPr lang="fr-FR" sz="4800" dirty="0"/>
          </a:p>
          <a:p>
            <a:pPr lvl="1"/>
            <a:r>
              <a:rPr lang="fr-FR" sz="4800" dirty="0" err="1"/>
              <a:t>Efficacy</a:t>
            </a:r>
            <a:r>
              <a:rPr lang="fr-FR" sz="4800" dirty="0"/>
              <a:t> of </a:t>
            </a:r>
            <a:r>
              <a:rPr lang="fr-FR" sz="4800" dirty="0" err="1"/>
              <a:t>health</a:t>
            </a:r>
            <a:r>
              <a:rPr lang="fr-FR" sz="4800" dirty="0"/>
              <a:t> </a:t>
            </a:r>
            <a:r>
              <a:rPr lang="fr-FR" sz="4800" dirty="0" err="1"/>
              <a:t>education</a:t>
            </a:r>
            <a:r>
              <a:rPr lang="fr-FR" sz="4800" dirty="0"/>
              <a:t> </a:t>
            </a:r>
            <a:r>
              <a:rPr lang="fr-FR" sz="4800" dirty="0" err="1"/>
              <a:t>using</a:t>
            </a:r>
            <a:r>
              <a:rPr lang="fr-FR" sz="4800" dirty="0"/>
              <a:t> </a:t>
            </a:r>
            <a:r>
              <a:rPr lang="fr-FR" sz="4800" dirty="0" err="1"/>
              <a:t>facebook</a:t>
            </a:r>
            <a:r>
              <a:rPr lang="fr-FR" sz="4800" dirty="0"/>
              <a:t> JCDR </a:t>
            </a:r>
            <a:r>
              <a:rPr lang="fr-FR" sz="4800" dirty="0" err="1"/>
              <a:t>Krishnamohan</a:t>
            </a:r>
            <a:r>
              <a:rPr lang="fr-FR" sz="4800" dirty="0"/>
              <a:t> S.2017</a:t>
            </a:r>
          </a:p>
          <a:p>
            <a:pPr lvl="1"/>
            <a:r>
              <a:rPr lang="fr-FR" sz="4800" dirty="0"/>
              <a:t>Jouer pour apprendre ; est-ce bien sérieux? CJTL RCAT 2011</a:t>
            </a:r>
          </a:p>
          <a:p>
            <a:pPr lvl="1"/>
            <a:r>
              <a:rPr lang="fr-FR" sz="4800" dirty="0" err="1"/>
              <a:t>Using</a:t>
            </a:r>
            <a:r>
              <a:rPr lang="fr-FR" sz="4800" dirty="0"/>
              <a:t> social media to support </a:t>
            </a:r>
            <a:r>
              <a:rPr lang="fr-FR" sz="4800" dirty="0" err="1"/>
              <a:t>small</a:t>
            </a:r>
            <a:r>
              <a:rPr lang="fr-FR" sz="4800" dirty="0"/>
              <a:t> groupe </a:t>
            </a:r>
            <a:r>
              <a:rPr lang="fr-FR" sz="4800" dirty="0" err="1"/>
              <a:t>learning</a:t>
            </a:r>
            <a:r>
              <a:rPr lang="fr-FR" sz="4800" dirty="0"/>
              <a:t> Cole</a:t>
            </a:r>
            <a:endParaRPr lang="fr-FR" sz="1800" b="1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lvl="1"/>
            <a:endParaRPr lang="fr-FR" sz="1800" b="1" dirty="0"/>
          </a:p>
          <a:p>
            <a:endParaRPr lang="fr-FR" sz="19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7EF8408-ACCF-A5B6-6D68-7E4D2A759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397587"/>
            <a:ext cx="2485063" cy="30244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52E860-2598-1DB7-9268-BDDB2A70978C}"/>
              </a:ext>
            </a:extLst>
          </p:cNvPr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D49C9-B473-C838-816B-6BE9BEE4E4B6}"/>
              </a:ext>
            </a:extLst>
          </p:cNvPr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</p:spTree>
    <p:extLst>
      <p:ext uri="{BB962C8B-B14F-4D97-AF65-F5344CB8AC3E}">
        <p14:creationId xmlns:p14="http://schemas.microsoft.com/office/powerpoint/2010/main" val="76005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A38F412-0661-9074-41A5-757EA9E161A1}"/>
              </a:ext>
            </a:extLst>
          </p:cNvPr>
          <p:cNvSpPr txBox="1"/>
          <p:nvPr/>
        </p:nvSpPr>
        <p:spPr>
          <a:xfrm flipH="1">
            <a:off x="1259632" y="627212"/>
            <a:ext cx="742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Une histoire de générations…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3559414-73D3-BA59-CE4F-B08436D3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25142"/>
            <a:ext cx="2421362" cy="124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BB9C4217-0377-EB14-527E-9604E9AA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68" y="1484784"/>
            <a:ext cx="8748464" cy="3744416"/>
          </a:xfrm>
        </p:spPr>
        <p:txBody>
          <a:bodyPr>
            <a:normAutofit fontScale="92500" lnSpcReduction="10000"/>
          </a:bodyPr>
          <a:lstStyle/>
          <a:p>
            <a:endParaRPr lang="fr-FR" sz="1800" b="1" dirty="0"/>
          </a:p>
          <a:p>
            <a:r>
              <a:rPr lang="fr-FR" sz="3000" b="1" dirty="0" err="1"/>
              <a:t>Babyboomers</a:t>
            </a:r>
            <a:r>
              <a:rPr lang="fr-FR" sz="3000" b="1" dirty="0"/>
              <a:t> </a:t>
            </a:r>
            <a:r>
              <a:rPr lang="fr-FR" sz="2200" b="1" dirty="0"/>
              <a:t>(1945 – 1960)</a:t>
            </a:r>
          </a:p>
          <a:p>
            <a:pPr lvl="1"/>
            <a:r>
              <a:rPr lang="fr-FR" sz="1800" dirty="0"/>
              <a:t>Ont connu le plein emploi avec une forte croissance</a:t>
            </a:r>
          </a:p>
          <a:p>
            <a:pPr lvl="1"/>
            <a:r>
              <a:rPr lang="fr-FR" sz="1800" dirty="0"/>
              <a:t>Rapport au travail pyramidal, hiérarchique</a:t>
            </a:r>
          </a:p>
          <a:p>
            <a:pPr lvl="1"/>
            <a:r>
              <a:rPr lang="fr-FR" sz="1800" dirty="0"/>
              <a:t>Formation plutôt bien acceptée mais avec un certain formalisme </a:t>
            </a:r>
          </a:p>
          <a:p>
            <a:pPr lvl="1"/>
            <a:endParaRPr lang="fr-FR" sz="1800" dirty="0"/>
          </a:p>
          <a:p>
            <a:pPr lvl="1"/>
            <a:r>
              <a:rPr lang="fr-FR" sz="1800" b="1" dirty="0"/>
              <a:t>Leurs attentes</a:t>
            </a:r>
          </a:p>
          <a:p>
            <a:pPr lvl="2"/>
            <a:r>
              <a:rPr lang="fr-FR" sz="1800" dirty="0"/>
              <a:t>Sécurité de l’emploi</a:t>
            </a:r>
          </a:p>
          <a:p>
            <a:pPr lvl="2"/>
            <a:r>
              <a:rPr lang="fr-FR" sz="1800" dirty="0"/>
              <a:t>bonnes conditions de travail mais prêts à travailler dur</a:t>
            </a:r>
          </a:p>
          <a:p>
            <a:pPr lvl="2"/>
            <a:r>
              <a:rPr lang="fr-FR" sz="1800" dirty="0"/>
              <a:t>relation intergénérationnelle cordiales</a:t>
            </a:r>
          </a:p>
          <a:p>
            <a:pPr lvl="2"/>
            <a:r>
              <a:rPr lang="fr-FR" sz="1800" dirty="0"/>
              <a:t>Absence de pression</a:t>
            </a:r>
          </a:p>
          <a:p>
            <a:pPr lvl="2"/>
            <a:r>
              <a:rPr lang="fr-FR" sz="1800" dirty="0"/>
              <a:t>Reconnaissance de leur expertise</a:t>
            </a:r>
          </a:p>
          <a:p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56350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A38F412-0661-9074-41A5-757EA9E161A1}"/>
              </a:ext>
            </a:extLst>
          </p:cNvPr>
          <p:cNvSpPr txBox="1"/>
          <p:nvPr/>
        </p:nvSpPr>
        <p:spPr>
          <a:xfrm flipH="1">
            <a:off x="1259632" y="627212"/>
            <a:ext cx="742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Une histoire de générations…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D5E8D9FD-12DD-95DB-FAEA-9F8CDD78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324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29A82D97-323A-6E1D-A120-A25CC2627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48464" cy="439248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b="1" dirty="0"/>
          </a:p>
          <a:p>
            <a:r>
              <a:rPr lang="fr-FR" sz="3000" b="1" dirty="0"/>
              <a:t>Génération X</a:t>
            </a:r>
            <a:r>
              <a:rPr lang="fr-FR" b="1" dirty="0"/>
              <a:t>  </a:t>
            </a:r>
            <a:r>
              <a:rPr lang="fr-FR" sz="2200" b="1" dirty="0"/>
              <a:t>(1961– 1980)</a:t>
            </a:r>
          </a:p>
          <a:p>
            <a:pPr lvl="1"/>
            <a:r>
              <a:rPr lang="fr-FR" sz="1900" dirty="0"/>
              <a:t>Ont connu évolution de la société industrielle vers la</a:t>
            </a:r>
          </a:p>
          <a:p>
            <a:pPr marL="457200" lvl="1" indent="0">
              <a:buNone/>
            </a:pPr>
            <a:r>
              <a:rPr lang="fr-FR" sz="1900" dirty="0"/>
              <a:t>      société des savoirs et de l’information (minitel - PC) </a:t>
            </a:r>
          </a:p>
          <a:p>
            <a:pPr lvl="1"/>
            <a:r>
              <a:rPr lang="fr-FR" sz="1900" dirty="0"/>
              <a:t>Respectueux des règles et de la hiérarchie</a:t>
            </a:r>
          </a:p>
          <a:p>
            <a:pPr lvl="1"/>
            <a:r>
              <a:rPr lang="fr-FR" sz="1900" dirty="0"/>
              <a:t>La formation est un signe de reconnaissance fort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r>
              <a:rPr lang="fr-FR" sz="1900" b="1" dirty="0"/>
              <a:t>Leurs attentes</a:t>
            </a:r>
          </a:p>
          <a:p>
            <a:pPr lvl="2"/>
            <a:r>
              <a:rPr lang="fr-FR" sz="1900" dirty="0"/>
              <a:t>Équilibre vie privée/ professionnelle</a:t>
            </a:r>
          </a:p>
          <a:p>
            <a:pPr lvl="2"/>
            <a:r>
              <a:rPr lang="fr-FR" sz="2100" dirty="0"/>
              <a:t>Être reconnus au mérite</a:t>
            </a:r>
          </a:p>
          <a:p>
            <a:pPr lvl="2"/>
            <a:r>
              <a:rPr lang="fr-FR" sz="2100" dirty="0"/>
              <a:t>Être coachés plus que managés</a:t>
            </a:r>
          </a:p>
          <a:p>
            <a:pPr lvl="2"/>
            <a:r>
              <a:rPr lang="fr-FR" sz="2100" dirty="0"/>
              <a:t>Besoin d’être dynamisés</a:t>
            </a:r>
          </a:p>
          <a:p>
            <a:pPr lvl="2"/>
            <a:r>
              <a:rPr lang="fr-FR" sz="2100" dirty="0"/>
              <a:t>Besoin d’évoluer</a:t>
            </a:r>
          </a:p>
          <a:p>
            <a:pPr marL="914400" lvl="2" indent="0">
              <a:buNone/>
            </a:pPr>
            <a:endParaRPr lang="fr-FR" sz="1800" dirty="0"/>
          </a:p>
          <a:p>
            <a:pPr lvl="1"/>
            <a:endParaRPr lang="fr-FR" sz="1800" b="1" dirty="0"/>
          </a:p>
          <a:p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217814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A38F412-0661-9074-41A5-757EA9E161A1}"/>
              </a:ext>
            </a:extLst>
          </p:cNvPr>
          <p:cNvSpPr txBox="1"/>
          <p:nvPr/>
        </p:nvSpPr>
        <p:spPr>
          <a:xfrm flipH="1">
            <a:off x="1259632" y="627212"/>
            <a:ext cx="742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Une histoire de générations…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0C44D0C-56AC-C8C9-B983-2021F2ED4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5233"/>
            <a:ext cx="2451987" cy="111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BF0B76AD-399F-50F7-D211-EACA194A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68" y="1268760"/>
            <a:ext cx="8748464" cy="460851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b="1" dirty="0"/>
          </a:p>
          <a:p>
            <a:r>
              <a:rPr lang="fr-FR" sz="11200" b="1" dirty="0"/>
              <a:t>Génération Y  </a:t>
            </a:r>
            <a:r>
              <a:rPr lang="fr-FR" sz="8000" b="1" dirty="0"/>
              <a:t>(1981– 1995) </a:t>
            </a:r>
            <a:r>
              <a:rPr lang="fr-FR" sz="9600" b="1" dirty="0"/>
              <a:t>les « </a:t>
            </a:r>
            <a:r>
              <a:rPr lang="fr-FR" sz="9600" b="1" dirty="0" err="1"/>
              <a:t>Millenials</a:t>
            </a:r>
            <a:r>
              <a:rPr lang="fr-FR" sz="9600" b="1" dirty="0"/>
              <a:t> »</a:t>
            </a:r>
          </a:p>
          <a:p>
            <a:endParaRPr lang="fr-FR" sz="7200" b="1" dirty="0"/>
          </a:p>
          <a:p>
            <a:pPr lvl="1"/>
            <a:r>
              <a:rPr lang="fr-FR" sz="7200" dirty="0"/>
              <a:t>Vivent dans un monde de savoir et d’information</a:t>
            </a:r>
          </a:p>
          <a:p>
            <a:pPr lvl="1"/>
            <a:r>
              <a:rPr lang="fr-FR" sz="7200" dirty="0"/>
              <a:t>Connectés, logique de réseau et communautés multiples sans frontières </a:t>
            </a:r>
          </a:p>
          <a:p>
            <a:pPr lvl="1"/>
            <a:r>
              <a:rPr lang="fr-FR" sz="7200" dirty="0"/>
              <a:t>Le travail ne s’envisage pas sans épanouissement personnel</a:t>
            </a:r>
          </a:p>
          <a:p>
            <a:pPr lvl="1"/>
            <a:r>
              <a:rPr lang="fr-FR" sz="7200" dirty="0"/>
              <a:t>Formation  = complément de ce qu’ils ne peuvent apprendre par ailleurs.</a:t>
            </a:r>
          </a:p>
          <a:p>
            <a:pPr lvl="1"/>
            <a:endParaRPr lang="fr-FR" sz="7200" dirty="0"/>
          </a:p>
          <a:p>
            <a:pPr lvl="1"/>
            <a:r>
              <a:rPr lang="fr-FR" sz="7200" b="1" dirty="0"/>
              <a:t>Leurs attentes</a:t>
            </a:r>
          </a:p>
          <a:p>
            <a:pPr lvl="2"/>
            <a:r>
              <a:rPr lang="fr-FR" sz="7200" dirty="0"/>
              <a:t>Liberté, flexibilité </a:t>
            </a:r>
          </a:p>
          <a:p>
            <a:pPr lvl="2"/>
            <a:r>
              <a:rPr lang="fr-FR" sz="7200" dirty="0"/>
              <a:t>Besoin d’instantanéité et de rapidité dans l’exécution</a:t>
            </a:r>
          </a:p>
          <a:p>
            <a:pPr lvl="2"/>
            <a:r>
              <a:rPr lang="fr-FR" sz="7200" dirty="0"/>
              <a:t>Besoin d’une diversité des tâches</a:t>
            </a:r>
          </a:p>
          <a:p>
            <a:pPr lvl="2"/>
            <a:r>
              <a:rPr lang="fr-FR" sz="7200" dirty="0"/>
              <a:t>Culture de l’open </a:t>
            </a:r>
            <a:r>
              <a:rPr lang="fr-FR" sz="7200" dirty="0" err="1"/>
              <a:t>space</a:t>
            </a:r>
            <a:r>
              <a:rPr lang="fr-FR" sz="7200" dirty="0"/>
              <a:t>, tutoiement, familiarités</a:t>
            </a:r>
          </a:p>
          <a:p>
            <a:pPr lvl="2"/>
            <a:r>
              <a:rPr lang="fr-FR" sz="7200" dirty="0"/>
              <a:t>Aiment partager des contenus</a:t>
            </a:r>
          </a:p>
          <a:p>
            <a:pPr lvl="2"/>
            <a:r>
              <a:rPr lang="fr-FR" sz="7200" dirty="0"/>
              <a:t>Consommation information courte (20 secondes)</a:t>
            </a:r>
          </a:p>
          <a:p>
            <a:pPr lvl="1"/>
            <a:endParaRPr lang="fr-FR" sz="5500" b="1" dirty="0"/>
          </a:p>
          <a:p>
            <a:endParaRPr lang="fr-FR" sz="4500" dirty="0"/>
          </a:p>
        </p:txBody>
      </p:sp>
    </p:spTree>
    <p:extLst>
      <p:ext uri="{BB962C8B-B14F-4D97-AF65-F5344CB8AC3E}">
        <p14:creationId xmlns:p14="http://schemas.microsoft.com/office/powerpoint/2010/main" val="66021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A38F412-0661-9074-41A5-757EA9E161A1}"/>
              </a:ext>
            </a:extLst>
          </p:cNvPr>
          <p:cNvSpPr txBox="1"/>
          <p:nvPr/>
        </p:nvSpPr>
        <p:spPr>
          <a:xfrm flipH="1">
            <a:off x="1259632" y="627212"/>
            <a:ext cx="742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Une histoire de générations…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AEB7221-F705-7263-0BF3-589740DD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62915"/>
            <a:ext cx="2016224" cy="11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FA69AF39-C098-A7EB-5724-02A73EC1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748464" cy="496855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b="1" dirty="0"/>
          </a:p>
          <a:p>
            <a:r>
              <a:rPr lang="fr-FR" sz="2800" b="1" dirty="0"/>
              <a:t>Génération Z  ou digital native </a:t>
            </a:r>
            <a:r>
              <a:rPr lang="fr-FR" sz="2400" b="1" dirty="0"/>
              <a:t>(1996– 2010)</a:t>
            </a:r>
          </a:p>
          <a:p>
            <a:pPr lvl="1"/>
            <a:r>
              <a:rPr lang="fr-FR" sz="1800" dirty="0"/>
              <a:t>Née avec une technologie mature. Génération du « pouce » , constamment connectée</a:t>
            </a:r>
          </a:p>
          <a:p>
            <a:pPr lvl="1"/>
            <a:r>
              <a:rPr lang="fr-FR" sz="1800" dirty="0"/>
              <a:t>s’informe par internet, délaisse plus facilement les médias traditionnels</a:t>
            </a:r>
          </a:p>
          <a:p>
            <a:pPr lvl="1"/>
            <a:r>
              <a:rPr lang="fr-FR" sz="1800" dirty="0"/>
              <a:t>Consommation de contenus très courts (8 secondes) , créatifs, capacités d’adaptation</a:t>
            </a:r>
          </a:p>
          <a:p>
            <a:pPr lvl="1"/>
            <a:r>
              <a:rPr lang="fr-FR" sz="1800" dirty="0"/>
              <a:t>La hiérarchie n’a quasiment aucune valeur, autorité de compétence et non de fait.</a:t>
            </a:r>
          </a:p>
          <a:p>
            <a:pPr lvl="1"/>
            <a:r>
              <a:rPr lang="fr-FR" sz="1800" dirty="0"/>
              <a:t>La formation doit susciter leur curiosité, permettre une création de leur part, un partenariat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r>
              <a:rPr lang="fr-FR" sz="2100" b="1" dirty="0"/>
              <a:t>Leurs attentes</a:t>
            </a:r>
          </a:p>
          <a:p>
            <a:pPr lvl="2"/>
            <a:r>
              <a:rPr lang="fr-FR" sz="1800" dirty="0"/>
              <a:t>Sécurité, stabilité</a:t>
            </a:r>
          </a:p>
          <a:p>
            <a:pPr lvl="2"/>
            <a:r>
              <a:rPr lang="fr-FR" sz="1800" dirty="0"/>
              <a:t>Rapport d’égal à égal, contact humain, </a:t>
            </a:r>
          </a:p>
          <a:p>
            <a:pPr lvl="2"/>
            <a:r>
              <a:rPr lang="fr-FR" sz="1800" dirty="0"/>
              <a:t>Avis de leurs pairs</a:t>
            </a:r>
          </a:p>
          <a:p>
            <a:pPr lvl="2"/>
            <a:r>
              <a:rPr lang="fr-FR" sz="1800" dirty="0"/>
              <a:t>Être autodidacte, développer de nouvelles compétences, avides de conseils</a:t>
            </a:r>
          </a:p>
          <a:p>
            <a:pPr lvl="2"/>
            <a:r>
              <a:rPr lang="fr-FR" sz="1800" dirty="0"/>
              <a:t>Co-création, partage d’expérience, communiquer pour partager (pas forcément du contenu)</a:t>
            </a:r>
          </a:p>
          <a:p>
            <a:pPr lvl="2"/>
            <a:r>
              <a:rPr lang="fr-FR" sz="1800" dirty="0"/>
              <a:t>Grands consommateurs d’images et vidéos.</a:t>
            </a:r>
          </a:p>
          <a:p>
            <a:pPr lvl="1"/>
            <a:endParaRPr lang="fr-FR" sz="1800" b="1" dirty="0"/>
          </a:p>
          <a:p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359553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A38F412-0661-9074-41A5-757EA9E161A1}"/>
              </a:ext>
            </a:extLst>
          </p:cNvPr>
          <p:cNvSpPr txBox="1"/>
          <p:nvPr/>
        </p:nvSpPr>
        <p:spPr>
          <a:xfrm flipH="1">
            <a:off x="1259632" y="627212"/>
            <a:ext cx="742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Une histoire de générations…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56F01696-966E-D621-B969-ECB066E1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748464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sz="1800" dirty="0"/>
          </a:p>
          <a:p>
            <a:r>
              <a:rPr lang="fr-FR" sz="2800" b="1" dirty="0"/>
              <a:t>Génération Alpha </a:t>
            </a:r>
            <a:r>
              <a:rPr lang="fr-FR" sz="2000" b="1" dirty="0"/>
              <a:t>(2011– 2025)</a:t>
            </a:r>
          </a:p>
          <a:p>
            <a:pPr lvl="1"/>
            <a:r>
              <a:rPr lang="fr-FR" sz="1400" dirty="0"/>
              <a:t>Vie pleinement immergée dans la technologie</a:t>
            </a:r>
          </a:p>
          <a:p>
            <a:pPr lvl="1"/>
            <a:r>
              <a:rPr lang="fr-FR" sz="1400" dirty="0"/>
              <a:t>Expérience de l’intelligence artificielle (IA) au quotidien</a:t>
            </a:r>
          </a:p>
          <a:p>
            <a:pPr lvl="1"/>
            <a:r>
              <a:rPr lang="fr-FR" sz="1400" dirty="0"/>
              <a:t>Elevée au sein de ménages qui déménagent plus fréquemment, changent de carrière plus souvent mais attentifs à leur éducation et leur bien-être,</a:t>
            </a:r>
          </a:p>
          <a:p>
            <a:pPr lvl="1"/>
            <a:r>
              <a:rPr lang="fr-FR" sz="1400" dirty="0"/>
              <a:t>Niveau d’ instruction élevé</a:t>
            </a:r>
          </a:p>
          <a:p>
            <a:pPr lvl="1"/>
            <a:endParaRPr lang="fr-FR" sz="1800" dirty="0"/>
          </a:p>
          <a:p>
            <a:pPr lvl="1"/>
            <a:r>
              <a:rPr lang="fr-FR" sz="2100" b="1" dirty="0"/>
              <a:t>Leurs attentes</a:t>
            </a:r>
          </a:p>
          <a:p>
            <a:pPr lvl="2"/>
            <a:r>
              <a:rPr lang="fr-FR" sz="1800" dirty="0"/>
              <a:t>A venir! </a:t>
            </a:r>
          </a:p>
          <a:p>
            <a:pPr marL="914400" lvl="2" indent="0">
              <a:buNone/>
            </a:pPr>
            <a:r>
              <a:rPr lang="fr-FR" sz="1800" dirty="0"/>
              <a:t>vraisemblablement équité, sécurité, interactivité </a:t>
            </a:r>
          </a:p>
          <a:p>
            <a:pPr lvl="1"/>
            <a:endParaRPr lang="fr-FR" sz="1800" b="1" dirty="0"/>
          </a:p>
          <a:p>
            <a:endParaRPr lang="fr-FR" sz="19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BC1066C-B4D0-894F-8576-D438A28D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22" y="925142"/>
            <a:ext cx="28384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0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5C90271-08FA-7525-1334-DFE4B111922E}"/>
              </a:ext>
            </a:extLst>
          </p:cNvPr>
          <p:cNvSpPr txBox="1"/>
          <p:nvPr/>
        </p:nvSpPr>
        <p:spPr>
          <a:xfrm flipH="1">
            <a:off x="1880076" y="428201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Exemples d’outils d’échanges existant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dans le domaine de la prévention des IAS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576A824C-1B54-67B1-7B15-2FFFEEFE7BDF}"/>
              </a:ext>
            </a:extLst>
          </p:cNvPr>
          <p:cNvSpPr txBox="1"/>
          <p:nvPr/>
        </p:nvSpPr>
        <p:spPr>
          <a:xfrm>
            <a:off x="1187624" y="14127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Outils de formation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xmlns="" id="{7539C619-AD77-0E1C-2A5B-2FF1F34CCCDF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1916832"/>
          <a:ext cx="8064897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48">
                  <a:extLst>
                    <a:ext uri="{9D8B030D-6E8A-4147-A177-3AD203B41FA5}">
                      <a16:colId xmlns:a16="http://schemas.microsoft.com/office/drawing/2014/main" xmlns="" val="3465964378"/>
                    </a:ext>
                  </a:extLst>
                </a:gridCol>
                <a:gridCol w="2297032">
                  <a:extLst>
                    <a:ext uri="{9D8B030D-6E8A-4147-A177-3AD203B41FA5}">
                      <a16:colId xmlns:a16="http://schemas.microsoft.com/office/drawing/2014/main" xmlns="" val="5090813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1416842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108996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97129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349823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 d’outil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91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Formation descendante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Amphi, cours, colloque…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 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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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77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Formation interactive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Vote, brainstorming, staff, webinaire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:-/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916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Formation participative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Classe inversée</a:t>
                      </a:r>
                    </a:p>
                    <a:p>
                      <a:r>
                        <a:rPr lang="fr-FR" dirty="0"/>
                        <a:t>Wiki</a:t>
                      </a:r>
                    </a:p>
                    <a:p>
                      <a:r>
                        <a:rPr lang="fr-FR" dirty="0"/>
                        <a:t>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:-/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9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Outils ludo-éducatifs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Jeu sérieux</a:t>
                      </a:r>
                    </a:p>
                    <a:p>
                      <a:r>
                        <a:rPr lang="fr-FR" dirty="0"/>
                        <a:t>Chambre des erreurs</a:t>
                      </a:r>
                    </a:p>
                    <a:p>
                      <a:r>
                        <a:rPr lang="fr-FR" dirty="0"/>
                        <a:t>Escape </a:t>
                      </a:r>
                      <a:r>
                        <a:rPr lang="fr-FR" dirty="0" err="1"/>
                        <a:t>game</a:t>
                      </a:r>
                      <a:r>
                        <a:rPr lang="fr-FR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5116602"/>
                  </a:ext>
                </a:extLst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46" y="5144021"/>
            <a:ext cx="1839179" cy="12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6025440-9402-4E65-A18C-625150D0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44021"/>
            <a:ext cx="2736304" cy="102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29183"/>
              </p:ext>
            </p:extLst>
          </p:nvPr>
        </p:nvGraphicFramePr>
        <p:xfrm>
          <a:off x="278471" y="5402465"/>
          <a:ext cx="2421321" cy="136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 bitmap" r:id="rId6" imgW="11488754" imgH="6485714" progId="Paint.Picture">
                  <p:embed/>
                </p:oleObj>
              </mc:Choice>
              <mc:Fallback>
                <p:oleObj name="Image bitmap" r:id="rId6" imgW="11488754" imgH="64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71" y="5402465"/>
                        <a:ext cx="2421321" cy="1362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4" y="5910894"/>
            <a:ext cx="1552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9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86617"/>
            <a:ext cx="9144001" cy="20703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A724594-430E-294D-99DC-10F4C2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38" y="6390900"/>
            <a:ext cx="5655468" cy="3504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21519" y="6412245"/>
            <a:ext cx="492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d’appui transversal à la prévention des IAS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1186B-CEA0-4B4B-8D94-825059DE98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5C90271-08FA-7525-1334-DFE4B111922E}"/>
              </a:ext>
            </a:extLst>
          </p:cNvPr>
          <p:cNvSpPr txBox="1"/>
          <p:nvPr/>
        </p:nvSpPr>
        <p:spPr>
          <a:xfrm flipH="1">
            <a:off x="1880076" y="428201"/>
            <a:ext cx="648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Exemples d’outils d’échanges existant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dans le domaine de la prévention des IAS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2998087-A70D-D362-9CC4-C919F42C5388}"/>
              </a:ext>
            </a:extLst>
          </p:cNvPr>
          <p:cNvSpPr txBox="1"/>
          <p:nvPr/>
        </p:nvSpPr>
        <p:spPr>
          <a:xfrm>
            <a:off x="1079612" y="1215661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Outils d’évaluation / gestion des risques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656D6860-CBD8-61A7-7C84-5BD4ED437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9236"/>
              </p:ext>
            </p:extLst>
          </p:nvPr>
        </p:nvGraphicFramePr>
        <p:xfrm>
          <a:off x="611560" y="1831537"/>
          <a:ext cx="8136905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751">
                  <a:extLst>
                    <a:ext uri="{9D8B030D-6E8A-4147-A177-3AD203B41FA5}">
                      <a16:colId xmlns:a16="http://schemas.microsoft.com/office/drawing/2014/main" xmlns="" val="3465964378"/>
                    </a:ext>
                  </a:extLst>
                </a:gridCol>
                <a:gridCol w="2381327">
                  <a:extLst>
                    <a:ext uri="{9D8B030D-6E8A-4147-A177-3AD203B41FA5}">
                      <a16:colId xmlns:a16="http://schemas.microsoft.com/office/drawing/2014/main" xmlns="" val="509081322"/>
                    </a:ext>
                  </a:extLst>
                </a:gridCol>
                <a:gridCol w="1045107">
                  <a:extLst>
                    <a:ext uri="{9D8B030D-6E8A-4147-A177-3AD203B41FA5}">
                      <a16:colId xmlns:a16="http://schemas.microsoft.com/office/drawing/2014/main" xmlns="" val="4141684219"/>
                    </a:ext>
                  </a:extLst>
                </a:gridCol>
                <a:gridCol w="1045107">
                  <a:extLst>
                    <a:ext uri="{9D8B030D-6E8A-4147-A177-3AD203B41FA5}">
                      <a16:colId xmlns:a16="http://schemas.microsoft.com/office/drawing/2014/main" xmlns="" val="2010899640"/>
                    </a:ext>
                  </a:extLst>
                </a:gridCol>
                <a:gridCol w="895806">
                  <a:extLst>
                    <a:ext uri="{9D8B030D-6E8A-4147-A177-3AD203B41FA5}">
                      <a16:colId xmlns:a16="http://schemas.microsoft.com/office/drawing/2014/main" xmlns="" val="2971290004"/>
                    </a:ext>
                  </a:extLst>
                </a:gridCol>
                <a:gridCol w="895807">
                  <a:extLst>
                    <a:ext uri="{9D8B030D-6E8A-4147-A177-3AD203B41FA5}">
                      <a16:colId xmlns:a16="http://schemas.microsoft.com/office/drawing/2014/main" xmlns="" val="349823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 d’outil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91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Outils de gestion des risques à postériori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AAC bien conduite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776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Outils de gestion des risques à priori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Visite de risque</a:t>
                      </a:r>
                    </a:p>
                    <a:p>
                      <a:r>
                        <a:rPr lang="fr-FR" dirty="0"/>
                        <a:t>Analyse de 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916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9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Audits </a:t>
                      </a:r>
                    </a:p>
                    <a:p>
                      <a:r>
                        <a:rPr lang="fr-FR" dirty="0"/>
                        <a:t>Sondages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Observation pure, feedback réactif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Echanges et feedback réactif participatif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:-/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</a:t>
                      </a: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endParaRPr lang="fr-FR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dirty="0">
                          <a:sym typeface="Wingdings" panose="05000000000000000000" pitchFamily="2" charset="2"/>
                        </a:rPr>
                        <a:t>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511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472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Diapos_CPIAS</Template>
  <TotalTime>1252</TotalTime>
  <Words>1321</Words>
  <Application>Microsoft Office PowerPoint</Application>
  <PresentationFormat>Affichage à l'écran (4:3)</PresentationFormat>
  <Paragraphs>500</Paragraphs>
  <Slides>26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Thème Office</vt:lpstr>
      <vt:lpstr>Image bitmap</vt:lpstr>
      <vt:lpstr>Image Paintbrush</vt:lpstr>
      <vt:lpstr>Webinaire MATIS 30 juin 2022   Dr Anne-Gaëlle Venier   Cpias Nouvelle-Aquitaine CHU de Bordeaux Mission nationale MATIS  anne-gaelle.venier@chu-bordeaux.fr @AgVenier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pratique A public mixte, outils d’échanges mixtes!</vt:lpstr>
      <vt:lpstr>Pour échanger avec un patient ou un soignant le principal outil…</vt:lpstr>
      <vt:lpstr>Différents types de personnalités sociales</vt:lpstr>
      <vt:lpstr>Différents types de personnalités sociales</vt:lpstr>
      <vt:lpstr>Échanger = passer au travers du filtre de l’autre</vt:lpstr>
      <vt:lpstr>Regardez cette image pendant 8 secondes</vt:lpstr>
      <vt:lpstr>Qu’avez-vous vu?</vt:lpstr>
      <vt:lpstr>Revoilà l’image</vt:lpstr>
      <vt:lpstr>Les filtres</vt:lpstr>
      <vt:lpstr>Eléments de psychologie cognitive</vt:lpstr>
      <vt:lpstr>Eléments de psychologie cognitive</vt:lpstr>
      <vt:lpstr>Eléments de psychologie cognitive</vt:lpstr>
      <vt:lpstr>Eléments de psychologie cognitive</vt:lpstr>
      <vt:lpstr>Communication engageante vers une équipe</vt:lpstr>
      <vt:lpstr>Merci pour votre attention!</vt:lpstr>
    </vt:vector>
  </TitlesOfParts>
  <Company>CHU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BALLARIN Carole</dc:creator>
  <cp:lastModifiedBy>veniera</cp:lastModifiedBy>
  <cp:revision>147</cp:revision>
  <cp:lastPrinted>2018-04-26T07:29:38Z</cp:lastPrinted>
  <dcterms:created xsi:type="dcterms:W3CDTF">2018-03-16T08:20:37Z</dcterms:created>
  <dcterms:modified xsi:type="dcterms:W3CDTF">2022-06-24T11:45:11Z</dcterms:modified>
</cp:coreProperties>
</file>