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136EAE99-0D20-4857-9AEB-1F3C70A412C1}" type="datetimeFigureOut">
              <a:rPr lang="fr-FR" smtClean="0"/>
              <a:t>01/12/2020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1D8FFC-31EF-41C5-97F6-A76FE1EDFFC1}" type="slidenum">
              <a:rPr lang="fr-FR" smtClean="0"/>
              <a:t>‹N°›</a:t>
            </a:fld>
            <a:endParaRPr lang="fr-FR"/>
          </a:p>
        </p:txBody>
      </p:sp>
    </p:spTree>
    <p:extLst>
      <p:ext uri="{BB962C8B-B14F-4D97-AF65-F5344CB8AC3E}">
        <p14:creationId xmlns:p14="http://schemas.microsoft.com/office/powerpoint/2010/main" val="153616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36EAE99-0D20-4857-9AEB-1F3C70A412C1}" type="datetimeFigureOut">
              <a:rPr lang="fr-FR" smtClean="0"/>
              <a:t>01/12/2020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1D8FFC-31EF-41C5-97F6-A76FE1EDFFC1}" type="slidenum">
              <a:rPr lang="fr-FR" smtClean="0"/>
              <a:t>‹N°›</a:t>
            </a:fld>
            <a:endParaRPr lang="fr-FR"/>
          </a:p>
        </p:txBody>
      </p:sp>
    </p:spTree>
    <p:extLst>
      <p:ext uri="{BB962C8B-B14F-4D97-AF65-F5344CB8AC3E}">
        <p14:creationId xmlns:p14="http://schemas.microsoft.com/office/powerpoint/2010/main" val="282914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36EAE99-0D20-4857-9AEB-1F3C70A412C1}" type="datetimeFigureOut">
              <a:rPr lang="fr-FR" smtClean="0"/>
              <a:t>01/12/2020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1D8FFC-31EF-41C5-97F6-A76FE1EDFFC1}" type="slidenum">
              <a:rPr lang="fr-FR" smtClean="0"/>
              <a:t>‹N°›</a:t>
            </a:fld>
            <a:endParaRPr lang="fr-FR"/>
          </a:p>
        </p:txBody>
      </p:sp>
    </p:spTree>
    <p:extLst>
      <p:ext uri="{BB962C8B-B14F-4D97-AF65-F5344CB8AC3E}">
        <p14:creationId xmlns:p14="http://schemas.microsoft.com/office/powerpoint/2010/main" val="2866240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A7E6B6-CEE5-4A13-85F4-5770E9CDFA58}"/>
              </a:ext>
            </a:extLst>
          </p:cNvPr>
          <p:cNvSpPr/>
          <p:nvPr userDrawn="1"/>
        </p:nvSpPr>
        <p:spPr>
          <a:xfrm>
            <a:off x="0" y="938299"/>
            <a:ext cx="12192000" cy="5925277"/>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fld id="{5F7325A3-5315-1B4B-A0D9-112471EB5837}" type="datetime1">
              <a:rPr lang="fr-FR" cap="all" smtClean="0"/>
              <a:pPr/>
              <a:t>01/12/2020</a:t>
            </a:fld>
            <a:endParaRPr lang="fr-FR" cap="all" dirty="0"/>
          </a:p>
        </p:txBody>
      </p:sp>
      <p:sp>
        <p:nvSpPr>
          <p:cNvPr id="2" name="Titre 1"/>
          <p:cNvSpPr>
            <a:spLocks noGrp="1"/>
          </p:cNvSpPr>
          <p:nvPr>
            <p:ph type="title" hasCustomPrompt="1"/>
          </p:nvPr>
        </p:nvSpPr>
        <p:spPr bwMode="gray">
          <a:xfrm>
            <a:off x="479999" y="938299"/>
            <a:ext cx="11232000" cy="5440901"/>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Direction générale de la santé</a:t>
            </a:r>
          </a:p>
        </p:txBody>
      </p:sp>
    </p:spTree>
    <p:extLst>
      <p:ext uri="{BB962C8B-B14F-4D97-AF65-F5344CB8AC3E}">
        <p14:creationId xmlns:p14="http://schemas.microsoft.com/office/powerpoint/2010/main" val="569432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8E1290DD-BE4D-794B-919C-D565D1B9C67D}" type="datetime1">
              <a:rPr lang="fr-FR" cap="all" smtClean="0"/>
              <a:pPr/>
              <a:t>01/12/2020</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3"/>
            <a:ext cx="7681384" cy="3839633"/>
          </a:xfrm>
        </p:spPr>
        <p:txBody>
          <a:bodyPr/>
          <a:lstStyle/>
          <a:p>
            <a:r>
              <a:rPr lang="fr-FR"/>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Direction générale de la santé</a:t>
            </a:r>
          </a:p>
        </p:txBody>
      </p:sp>
    </p:spTree>
    <p:extLst>
      <p:ext uri="{BB962C8B-B14F-4D97-AF65-F5344CB8AC3E}">
        <p14:creationId xmlns:p14="http://schemas.microsoft.com/office/powerpoint/2010/main" val="422284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36EAE99-0D20-4857-9AEB-1F3C70A412C1}" type="datetimeFigureOut">
              <a:rPr lang="fr-FR" smtClean="0"/>
              <a:t>01/12/2020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1D8FFC-31EF-41C5-97F6-A76FE1EDFFC1}" type="slidenum">
              <a:rPr lang="fr-FR" smtClean="0"/>
              <a:t>‹N°›</a:t>
            </a:fld>
            <a:endParaRPr lang="fr-FR"/>
          </a:p>
        </p:txBody>
      </p:sp>
    </p:spTree>
    <p:extLst>
      <p:ext uri="{BB962C8B-B14F-4D97-AF65-F5344CB8AC3E}">
        <p14:creationId xmlns:p14="http://schemas.microsoft.com/office/powerpoint/2010/main" val="11749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36EAE99-0D20-4857-9AEB-1F3C70A412C1}" type="datetimeFigureOut">
              <a:rPr lang="fr-FR" smtClean="0"/>
              <a:t>01/12/2020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1D8FFC-31EF-41C5-97F6-A76FE1EDFFC1}" type="slidenum">
              <a:rPr lang="fr-FR" smtClean="0"/>
              <a:t>‹N°›</a:t>
            </a:fld>
            <a:endParaRPr lang="fr-FR"/>
          </a:p>
        </p:txBody>
      </p:sp>
    </p:spTree>
    <p:extLst>
      <p:ext uri="{BB962C8B-B14F-4D97-AF65-F5344CB8AC3E}">
        <p14:creationId xmlns:p14="http://schemas.microsoft.com/office/powerpoint/2010/main" val="185851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36EAE99-0D20-4857-9AEB-1F3C70A412C1}" type="datetimeFigureOut">
              <a:rPr lang="fr-FR" smtClean="0"/>
              <a:t>01/12/2020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1D8FFC-31EF-41C5-97F6-A76FE1EDFFC1}" type="slidenum">
              <a:rPr lang="fr-FR" smtClean="0"/>
              <a:t>‹N°›</a:t>
            </a:fld>
            <a:endParaRPr lang="fr-FR"/>
          </a:p>
        </p:txBody>
      </p:sp>
    </p:spTree>
    <p:extLst>
      <p:ext uri="{BB962C8B-B14F-4D97-AF65-F5344CB8AC3E}">
        <p14:creationId xmlns:p14="http://schemas.microsoft.com/office/powerpoint/2010/main" val="255531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36EAE99-0D20-4857-9AEB-1F3C70A412C1}" type="datetimeFigureOut">
              <a:rPr lang="fr-FR" smtClean="0"/>
              <a:t>01/12/2020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1D8FFC-31EF-41C5-97F6-A76FE1EDFFC1}" type="slidenum">
              <a:rPr lang="fr-FR" smtClean="0"/>
              <a:t>‹N°›</a:t>
            </a:fld>
            <a:endParaRPr lang="fr-FR"/>
          </a:p>
        </p:txBody>
      </p:sp>
    </p:spTree>
    <p:extLst>
      <p:ext uri="{BB962C8B-B14F-4D97-AF65-F5344CB8AC3E}">
        <p14:creationId xmlns:p14="http://schemas.microsoft.com/office/powerpoint/2010/main" val="110331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36EAE99-0D20-4857-9AEB-1F3C70A412C1}" type="datetimeFigureOut">
              <a:rPr lang="fr-FR" smtClean="0"/>
              <a:t>01/12/2020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1D8FFC-31EF-41C5-97F6-A76FE1EDFFC1}" type="slidenum">
              <a:rPr lang="fr-FR" smtClean="0"/>
              <a:t>‹N°›</a:t>
            </a:fld>
            <a:endParaRPr lang="fr-FR"/>
          </a:p>
        </p:txBody>
      </p:sp>
    </p:spTree>
    <p:extLst>
      <p:ext uri="{BB962C8B-B14F-4D97-AF65-F5344CB8AC3E}">
        <p14:creationId xmlns:p14="http://schemas.microsoft.com/office/powerpoint/2010/main" val="1406201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36EAE99-0D20-4857-9AEB-1F3C70A412C1}" type="datetimeFigureOut">
              <a:rPr lang="fr-FR" smtClean="0"/>
              <a:t>01/12/2020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1D8FFC-31EF-41C5-97F6-A76FE1EDFFC1}" type="slidenum">
              <a:rPr lang="fr-FR" smtClean="0"/>
              <a:t>‹N°›</a:t>
            </a:fld>
            <a:endParaRPr lang="fr-FR"/>
          </a:p>
        </p:txBody>
      </p:sp>
    </p:spTree>
    <p:extLst>
      <p:ext uri="{BB962C8B-B14F-4D97-AF65-F5344CB8AC3E}">
        <p14:creationId xmlns:p14="http://schemas.microsoft.com/office/powerpoint/2010/main" val="64491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36EAE99-0D20-4857-9AEB-1F3C70A412C1}" type="datetimeFigureOut">
              <a:rPr lang="fr-FR" smtClean="0"/>
              <a:t>01/12/2020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1D8FFC-31EF-41C5-97F6-A76FE1EDFFC1}" type="slidenum">
              <a:rPr lang="fr-FR" smtClean="0"/>
              <a:t>‹N°›</a:t>
            </a:fld>
            <a:endParaRPr lang="fr-FR"/>
          </a:p>
        </p:txBody>
      </p:sp>
    </p:spTree>
    <p:extLst>
      <p:ext uri="{BB962C8B-B14F-4D97-AF65-F5344CB8AC3E}">
        <p14:creationId xmlns:p14="http://schemas.microsoft.com/office/powerpoint/2010/main" val="258928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36EAE99-0D20-4857-9AEB-1F3C70A412C1}" type="datetimeFigureOut">
              <a:rPr lang="fr-FR" smtClean="0"/>
              <a:t>01/12/2020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1D8FFC-31EF-41C5-97F6-A76FE1EDFFC1}" type="slidenum">
              <a:rPr lang="fr-FR" smtClean="0"/>
              <a:t>‹N°›</a:t>
            </a:fld>
            <a:endParaRPr lang="fr-FR"/>
          </a:p>
        </p:txBody>
      </p:sp>
    </p:spTree>
    <p:extLst>
      <p:ext uri="{BB962C8B-B14F-4D97-AF65-F5344CB8AC3E}">
        <p14:creationId xmlns:p14="http://schemas.microsoft.com/office/powerpoint/2010/main" val="44974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EAE99-0D20-4857-9AEB-1F3C70A412C1}" type="datetimeFigureOut">
              <a:rPr lang="fr-FR" smtClean="0"/>
              <a:t>01/12/2020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D8FFC-31EF-41C5-97F6-A76FE1EDFFC1}" type="slidenum">
              <a:rPr lang="fr-FR" smtClean="0"/>
              <a:t>‹N°›</a:t>
            </a:fld>
            <a:endParaRPr lang="fr-FR"/>
          </a:p>
        </p:txBody>
      </p:sp>
    </p:spTree>
    <p:extLst>
      <p:ext uri="{BB962C8B-B14F-4D97-AF65-F5344CB8AC3E}">
        <p14:creationId xmlns:p14="http://schemas.microsoft.com/office/powerpoint/2010/main" val="2342752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FFFFFF"/>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fr-FR" sz="1000" b="1" i="0" u="none" strike="noStrike" kern="1200" cap="none" spc="0" normalizeH="0" baseline="0" noProof="0" dirty="0">
              <a:ln>
                <a:noFill/>
              </a:ln>
              <a:solidFill>
                <a:srgbClr val="FFFFFF"/>
              </a:solidFill>
              <a:effectLst/>
              <a:uLnTx/>
              <a:uFillTx/>
              <a:latin typeface="Arial"/>
              <a:ea typeface="+mn-ea"/>
              <a:cs typeface="+mn-cs"/>
            </a:endParaRPr>
          </a:p>
        </p:txBody>
      </p:sp>
      <p:sp>
        <p:nvSpPr>
          <p:cNvPr id="6" name="Espace réservé du pied de page 5"/>
          <p:cNvSpPr>
            <a:spLocks noGrp="1"/>
          </p:cNvSpPr>
          <p:nvPr>
            <p:ph type="ftr" sz="quarter" idx="3"/>
          </p:nvPr>
        </p:nvSpPr>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endParaRPr lang="fr-FR" sz="800" dirty="0">
              <a:solidFill>
                <a:srgbClr val="C00000"/>
              </a:solidFill>
            </a:endParaRPr>
          </a:p>
        </p:txBody>
      </p:sp>
      <p:sp>
        <p:nvSpPr>
          <p:cNvPr id="7" name="Titre 6">
            <a:extLst>
              <a:ext uri="{FF2B5EF4-FFF2-40B4-BE49-F238E27FC236}">
                <a16:creationId xmlns:a16="http://schemas.microsoft.com/office/drawing/2014/main" id="{D70C1EBA-D413-4544-A0E1-A501F65458F9}"/>
              </a:ext>
            </a:extLst>
          </p:cNvPr>
          <p:cNvSpPr>
            <a:spLocks noGrp="1"/>
          </p:cNvSpPr>
          <p:nvPr>
            <p:ph type="title"/>
          </p:nvPr>
        </p:nvSpPr>
        <p:spPr>
          <a:xfrm>
            <a:off x="485713" y="1066110"/>
            <a:ext cx="11847469" cy="1615809"/>
          </a:xfrm>
          <a:ln>
            <a:noFill/>
          </a:ln>
        </p:spPr>
        <p:txBody>
          <a:bodyPr/>
          <a:lstStyle/>
          <a:p>
            <a:pPr marL="0" indent="0">
              <a:buNone/>
            </a:pPr>
            <a:r>
              <a:rPr lang="fr-FR" dirty="0" smtClean="0"/>
              <a:t> </a:t>
            </a:r>
            <a:endParaRPr lang="fr-FR" dirty="0"/>
          </a:p>
        </p:txBody>
      </p:sp>
      <p:grpSp>
        <p:nvGrpSpPr>
          <p:cNvPr id="10" name="Groupe 9">
            <a:extLst>
              <a:ext uri="{FF2B5EF4-FFF2-40B4-BE49-F238E27FC236}">
                <a16:creationId xmlns:a16="http://schemas.microsoft.com/office/drawing/2014/main" id="{E52A8512-943A-4AFB-A8E3-208722309B4B}"/>
              </a:ext>
            </a:extLst>
          </p:cNvPr>
          <p:cNvGrpSpPr/>
          <p:nvPr/>
        </p:nvGrpSpPr>
        <p:grpSpPr>
          <a:xfrm>
            <a:off x="1159237" y="1310999"/>
            <a:ext cx="10088939" cy="4888759"/>
            <a:chOff x="2798288" y="1844212"/>
            <a:chExt cx="8758409" cy="4596698"/>
          </a:xfrm>
        </p:grpSpPr>
        <p:grpSp>
          <p:nvGrpSpPr>
            <p:cNvPr id="11" name="Groupe 10">
              <a:extLst>
                <a:ext uri="{FF2B5EF4-FFF2-40B4-BE49-F238E27FC236}">
                  <a16:creationId xmlns:a16="http://schemas.microsoft.com/office/drawing/2014/main" id="{3865D921-C815-4002-9D10-371427C562B0}"/>
                </a:ext>
              </a:extLst>
            </p:cNvPr>
            <p:cNvGrpSpPr/>
            <p:nvPr/>
          </p:nvGrpSpPr>
          <p:grpSpPr>
            <a:xfrm>
              <a:off x="2798288" y="1844212"/>
              <a:ext cx="8758409" cy="4596698"/>
              <a:chOff x="3215944" y="1887062"/>
              <a:chExt cx="9531868" cy="4592717"/>
            </a:xfrm>
          </p:grpSpPr>
          <p:pic>
            <p:nvPicPr>
              <p:cNvPr id="14" name="Image 13">
                <a:extLst>
                  <a:ext uri="{FF2B5EF4-FFF2-40B4-BE49-F238E27FC236}">
                    <a16:creationId xmlns:a16="http://schemas.microsoft.com/office/drawing/2014/main" id="{DCDD7FCB-22C1-433F-962A-C7C4B340B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944" y="1887062"/>
                <a:ext cx="9531868" cy="4592717"/>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E69E16BB-270F-46FA-86A1-329088B2756B}"/>
                  </a:ext>
                </a:extLst>
              </p:cNvPr>
              <p:cNvPicPr>
                <a:picLocks noChangeAspect="1"/>
              </p:cNvPicPr>
              <p:nvPr/>
            </p:nvPicPr>
            <p:blipFill>
              <a:blip r:embed="rId3"/>
              <a:stretch>
                <a:fillRect/>
              </a:stretch>
            </p:blipFill>
            <p:spPr>
              <a:xfrm>
                <a:off x="4827019" y="2185199"/>
                <a:ext cx="6309717" cy="3619594"/>
              </a:xfrm>
              <a:prstGeom prst="rect">
                <a:avLst/>
              </a:prstGeom>
            </p:spPr>
          </p:pic>
        </p:grpSp>
        <p:pic>
          <p:nvPicPr>
            <p:cNvPr id="12" name="Image 11">
              <a:extLst>
                <a:ext uri="{FF2B5EF4-FFF2-40B4-BE49-F238E27FC236}">
                  <a16:creationId xmlns:a16="http://schemas.microsoft.com/office/drawing/2014/main" id="{6AAB2EBB-2C67-4113-95B6-72CDA824A997}"/>
                </a:ext>
              </a:extLst>
            </p:cNvPr>
            <p:cNvPicPr>
              <a:picLocks noChangeAspect="1"/>
            </p:cNvPicPr>
            <p:nvPr/>
          </p:nvPicPr>
          <p:blipFill rotWithShape="1">
            <a:blip r:embed="rId4"/>
            <a:srcRect t="14638" b="6082"/>
            <a:stretch/>
          </p:blipFill>
          <p:spPr>
            <a:xfrm>
              <a:off x="4278633" y="2142607"/>
              <a:ext cx="5797718" cy="3131830"/>
            </a:xfrm>
            <a:prstGeom prst="rect">
              <a:avLst/>
            </a:prstGeom>
          </p:spPr>
        </p:pic>
        <p:pic>
          <p:nvPicPr>
            <p:cNvPr id="13" name="Image 12">
              <a:extLst>
                <a:ext uri="{FF2B5EF4-FFF2-40B4-BE49-F238E27FC236}">
                  <a16:creationId xmlns:a16="http://schemas.microsoft.com/office/drawing/2014/main" id="{28B9F290-6B40-4CD9-BE9B-7283320B234B}"/>
                </a:ext>
              </a:extLst>
            </p:cNvPr>
            <p:cNvPicPr>
              <a:picLocks noChangeAspect="1"/>
            </p:cNvPicPr>
            <p:nvPr/>
          </p:nvPicPr>
          <p:blipFill rotWithShape="1">
            <a:blip r:embed="rId4"/>
            <a:srcRect t="81587" b="16785"/>
            <a:stretch/>
          </p:blipFill>
          <p:spPr>
            <a:xfrm>
              <a:off x="4281948" y="5274437"/>
              <a:ext cx="5797718" cy="497176"/>
            </a:xfrm>
            <a:prstGeom prst="rect">
              <a:avLst/>
            </a:prstGeom>
          </p:spPr>
        </p:pic>
      </p:grpSp>
      <p:sp>
        <p:nvSpPr>
          <p:cNvPr id="16" name="Flèche : droite 17">
            <a:extLst>
              <a:ext uri="{FF2B5EF4-FFF2-40B4-BE49-F238E27FC236}">
                <a16:creationId xmlns:a16="http://schemas.microsoft.com/office/drawing/2014/main" id="{9D271B0F-9C36-4A97-932A-E407A0FA4732}"/>
              </a:ext>
            </a:extLst>
          </p:cNvPr>
          <p:cNvSpPr/>
          <p:nvPr/>
        </p:nvSpPr>
        <p:spPr>
          <a:xfrm rot="10091500">
            <a:off x="9010747" y="2575407"/>
            <a:ext cx="506896" cy="296206"/>
          </a:xfrm>
          <a:prstGeom prst="rightArrow">
            <a:avLst/>
          </a:prstGeom>
          <a:solidFill>
            <a:schemeClr val="accent5"/>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572738" y="2404961"/>
            <a:ext cx="2183130" cy="978319"/>
          </a:xfrm>
          <a:prstGeom prst="ellipse">
            <a:avLst/>
          </a:prstGeom>
          <a:noFill/>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05254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fr-FR"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p:cNvSpPr>
            <a:spLocks noGrp="1"/>
          </p:cNvSpPr>
          <p:nvPr>
            <p:ph type="ftr" sz="quarter" idx="3"/>
          </p:nvPr>
        </p:nvSpPr>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endParaRPr lang="fr-FR" sz="800" dirty="0">
              <a:solidFill>
                <a:srgbClr val="C00000"/>
              </a:solidFill>
            </a:endParaRPr>
          </a:p>
        </p:txBody>
      </p:sp>
      <p:sp>
        <p:nvSpPr>
          <p:cNvPr id="11" name="Google Shape;218;p36"/>
          <p:cNvSpPr txBox="1">
            <a:spLocks noGrp="1"/>
          </p:cNvSpPr>
          <p:nvPr>
            <p:ph type="body" idx="4294967295"/>
          </p:nvPr>
        </p:nvSpPr>
        <p:spPr>
          <a:xfrm>
            <a:off x="744243" y="2180862"/>
            <a:ext cx="3120000" cy="1736364"/>
          </a:xfrm>
          <a:prstGeom prst="rect">
            <a:avLst/>
          </a:prstGeom>
          <a:noFill/>
          <a:ln>
            <a:noFill/>
          </a:ln>
          <a:effectLst/>
        </p:spPr>
        <p:txBody>
          <a:bodyPr spcFirstLastPara="1" vert="horz" wrap="square" lIns="0" tIns="0" rIns="0" bIns="0" rtlCol="0" anchor="t" anchorCtr="0">
            <a:noAutofit/>
          </a:bodyPr>
          <a:lstStyle/>
          <a:p>
            <a:pPr marL="0" algn="ctr">
              <a:lnSpc>
                <a:spcPct val="115000"/>
              </a:lnSpc>
              <a:spcBef>
                <a:spcPts val="800"/>
              </a:spcBef>
              <a:spcAft>
                <a:spcPts val="0"/>
              </a:spcAft>
              <a:buSzPts val="2000"/>
            </a:pPr>
            <a:r>
              <a:rPr lang="fr" sz="2667" b="1" dirty="0">
                <a:solidFill>
                  <a:schemeClr val="accent5"/>
                </a:solidFill>
              </a:rPr>
              <a:t>Mutualiser</a:t>
            </a:r>
          </a:p>
          <a:p>
            <a:pPr marL="0">
              <a:lnSpc>
                <a:spcPct val="115000"/>
              </a:lnSpc>
              <a:spcBef>
                <a:spcPts val="800"/>
              </a:spcBef>
              <a:spcAft>
                <a:spcPts val="0"/>
              </a:spcAft>
              <a:buSzPts val="2000"/>
            </a:pPr>
            <a:r>
              <a:rPr lang="fr-FR" sz="1467" dirty="0">
                <a:solidFill>
                  <a:schemeClr val="accent5"/>
                </a:solidFill>
              </a:rPr>
              <a:t>Recenser l’ensemble des publications scientifiques et des essais cliniques au sein d’un même outil</a:t>
            </a:r>
          </a:p>
        </p:txBody>
      </p:sp>
      <p:sp>
        <p:nvSpPr>
          <p:cNvPr id="12" name="Google Shape;219;p36"/>
          <p:cNvSpPr txBox="1">
            <a:spLocks noGrp="1"/>
          </p:cNvSpPr>
          <p:nvPr>
            <p:ph type="body" idx="4294967295"/>
          </p:nvPr>
        </p:nvSpPr>
        <p:spPr>
          <a:xfrm>
            <a:off x="4553472" y="2202351"/>
            <a:ext cx="3120000" cy="1693031"/>
          </a:xfrm>
          <a:prstGeom prst="rect">
            <a:avLst/>
          </a:prstGeom>
          <a:noFill/>
          <a:ln>
            <a:noFill/>
          </a:ln>
          <a:effectLst/>
        </p:spPr>
        <p:txBody>
          <a:bodyPr spcFirstLastPara="1" vert="horz" wrap="square" lIns="0" tIns="0" rIns="0" bIns="0" rtlCol="0" anchor="t" anchorCtr="0">
            <a:noAutofit/>
          </a:bodyPr>
          <a:lstStyle/>
          <a:p>
            <a:pPr marL="0" algn="ctr">
              <a:lnSpc>
                <a:spcPct val="115000"/>
              </a:lnSpc>
              <a:spcBef>
                <a:spcPts val="800"/>
              </a:spcBef>
              <a:spcAft>
                <a:spcPts val="0"/>
              </a:spcAft>
              <a:buSzPts val="2000"/>
            </a:pPr>
            <a:r>
              <a:rPr lang="fr" sz="2667" b="1" dirty="0">
                <a:solidFill>
                  <a:schemeClr val="tx2"/>
                </a:solidFill>
              </a:rPr>
              <a:t>  </a:t>
            </a:r>
            <a:r>
              <a:rPr lang="fr" sz="2667" b="1" dirty="0">
                <a:solidFill>
                  <a:schemeClr val="accent2"/>
                </a:solidFill>
              </a:rPr>
              <a:t>Automatiser</a:t>
            </a:r>
            <a:endParaRPr sz="2667" b="1" dirty="0">
              <a:solidFill>
                <a:schemeClr val="accent2"/>
              </a:solidFill>
            </a:endParaRPr>
          </a:p>
          <a:p>
            <a:pPr marL="0" algn="just">
              <a:lnSpc>
                <a:spcPct val="115000"/>
              </a:lnSpc>
              <a:spcBef>
                <a:spcPts val="800"/>
              </a:spcBef>
              <a:spcAft>
                <a:spcPts val="0"/>
              </a:spcAft>
              <a:buSzPts val="2000"/>
            </a:pPr>
            <a:r>
              <a:rPr lang="fr" sz="1467" dirty="0">
                <a:solidFill>
                  <a:schemeClr val="accent2"/>
                </a:solidFill>
              </a:rPr>
              <a:t>Afin de favoriser la recherche et la collecte des informations utiles aux chercheurs, cliniciens et scientifiques</a:t>
            </a:r>
            <a:endParaRPr sz="1467" dirty="0">
              <a:solidFill>
                <a:schemeClr val="accent2"/>
              </a:solidFill>
            </a:endParaRPr>
          </a:p>
        </p:txBody>
      </p:sp>
      <p:sp>
        <p:nvSpPr>
          <p:cNvPr id="13" name="Google Shape;220;p36"/>
          <p:cNvSpPr txBox="1">
            <a:spLocks noGrp="1"/>
          </p:cNvSpPr>
          <p:nvPr>
            <p:ph type="body" idx="4294967295"/>
          </p:nvPr>
        </p:nvSpPr>
        <p:spPr>
          <a:xfrm>
            <a:off x="8256587" y="2229053"/>
            <a:ext cx="3120000" cy="1819200"/>
          </a:xfrm>
          <a:prstGeom prst="rect">
            <a:avLst/>
          </a:prstGeom>
          <a:noFill/>
          <a:ln>
            <a:noFill/>
          </a:ln>
          <a:effectLst/>
        </p:spPr>
        <p:txBody>
          <a:bodyPr spcFirstLastPara="1" vert="horz" wrap="square" lIns="0" tIns="0" rIns="0" bIns="0" rtlCol="0" anchor="t" anchorCtr="0">
            <a:noAutofit/>
          </a:bodyPr>
          <a:lstStyle/>
          <a:p>
            <a:pPr marL="0" algn="ctr">
              <a:lnSpc>
                <a:spcPct val="115000"/>
              </a:lnSpc>
              <a:spcBef>
                <a:spcPts val="800"/>
              </a:spcBef>
              <a:spcAft>
                <a:spcPts val="0"/>
              </a:spcAft>
              <a:buSzPts val="2000"/>
            </a:pPr>
            <a:r>
              <a:rPr lang="fr" sz="2667" b="1" dirty="0">
                <a:solidFill>
                  <a:schemeClr val="accent1"/>
                </a:solidFill>
              </a:rPr>
              <a:t>Organiser </a:t>
            </a:r>
            <a:endParaRPr lang="fr-FR" sz="2667" dirty="0">
              <a:solidFill>
                <a:schemeClr val="accent1"/>
              </a:solidFill>
            </a:endParaRPr>
          </a:p>
          <a:p>
            <a:pPr marL="0" algn="just">
              <a:lnSpc>
                <a:spcPct val="115000"/>
              </a:lnSpc>
              <a:spcBef>
                <a:spcPts val="800"/>
              </a:spcBef>
              <a:spcAft>
                <a:spcPts val="0"/>
              </a:spcAft>
              <a:buSzPts val="2000"/>
            </a:pPr>
            <a:r>
              <a:rPr lang="fr-FR" sz="1400" dirty="0">
                <a:solidFill>
                  <a:schemeClr val="accent1"/>
                </a:solidFill>
              </a:rPr>
              <a:t>Organiser et trier les résultats de la veille pour en faciliter l’utilisation</a:t>
            </a:r>
          </a:p>
        </p:txBody>
      </p:sp>
      <p:sp>
        <p:nvSpPr>
          <p:cNvPr id="14" name="Google Shape;221;p36"/>
          <p:cNvSpPr txBox="1">
            <a:spLocks noGrp="1"/>
          </p:cNvSpPr>
          <p:nvPr>
            <p:ph type="body" idx="4294967295"/>
          </p:nvPr>
        </p:nvSpPr>
        <p:spPr>
          <a:xfrm>
            <a:off x="737259" y="4020976"/>
            <a:ext cx="3120000" cy="1819200"/>
          </a:xfrm>
          <a:prstGeom prst="rect">
            <a:avLst/>
          </a:prstGeom>
          <a:noFill/>
          <a:ln>
            <a:noFill/>
          </a:ln>
          <a:effectLst/>
        </p:spPr>
        <p:txBody>
          <a:bodyPr spcFirstLastPara="1" vert="horz" wrap="square" lIns="0" tIns="0" rIns="0" bIns="0" rtlCol="0" anchor="t" anchorCtr="0">
            <a:noAutofit/>
          </a:bodyPr>
          <a:lstStyle/>
          <a:p>
            <a:pPr marL="0" algn="ctr">
              <a:lnSpc>
                <a:spcPct val="115000"/>
              </a:lnSpc>
              <a:spcBef>
                <a:spcPts val="800"/>
              </a:spcBef>
              <a:spcAft>
                <a:spcPts val="0"/>
              </a:spcAft>
              <a:buSzPts val="2000"/>
            </a:pPr>
            <a:r>
              <a:rPr lang="fr" sz="2667" b="1" dirty="0">
                <a:solidFill>
                  <a:schemeClr val="accent1">
                    <a:lumMod val="90000"/>
                    <a:lumOff val="10000"/>
                  </a:schemeClr>
                </a:solidFill>
              </a:rPr>
              <a:t>Enrichir </a:t>
            </a:r>
            <a:endParaRPr sz="2667" b="1" dirty="0">
              <a:solidFill>
                <a:schemeClr val="accent1">
                  <a:lumMod val="90000"/>
                  <a:lumOff val="10000"/>
                </a:schemeClr>
              </a:solidFill>
            </a:endParaRPr>
          </a:p>
          <a:p>
            <a:pPr marL="0" algn="just">
              <a:lnSpc>
                <a:spcPct val="115000"/>
              </a:lnSpc>
              <a:spcBef>
                <a:spcPts val="800"/>
              </a:spcBef>
              <a:spcAft>
                <a:spcPts val="0"/>
              </a:spcAft>
              <a:buSzPts val="2000"/>
            </a:pPr>
            <a:r>
              <a:rPr lang="fr" sz="1400" dirty="0">
                <a:solidFill>
                  <a:schemeClr val="accent1">
                    <a:lumMod val="90000"/>
                    <a:lumOff val="10000"/>
                  </a:schemeClr>
                </a:solidFill>
              </a:rPr>
              <a:t>Enrichir les résultats de la veille en notant la qualité des sources et des documents et en attribuant des labels pour faciliter les recherches individuelles et l’utilisation de la base de veille en data science</a:t>
            </a:r>
            <a:endParaRPr sz="1467" dirty="0">
              <a:solidFill>
                <a:schemeClr val="accent1">
                  <a:lumMod val="90000"/>
                  <a:lumOff val="10000"/>
                </a:schemeClr>
              </a:solidFill>
            </a:endParaRPr>
          </a:p>
        </p:txBody>
      </p:sp>
      <p:sp>
        <p:nvSpPr>
          <p:cNvPr id="15" name="Google Shape;222;p36"/>
          <p:cNvSpPr txBox="1">
            <a:spLocks noGrp="1"/>
          </p:cNvSpPr>
          <p:nvPr>
            <p:ph type="body" idx="4294967295"/>
          </p:nvPr>
        </p:nvSpPr>
        <p:spPr>
          <a:xfrm>
            <a:off x="4553472" y="4021892"/>
            <a:ext cx="3120000" cy="1819200"/>
          </a:xfrm>
          <a:prstGeom prst="rect">
            <a:avLst/>
          </a:prstGeom>
          <a:noFill/>
          <a:ln>
            <a:noFill/>
          </a:ln>
          <a:effectLst/>
        </p:spPr>
        <p:txBody>
          <a:bodyPr spcFirstLastPara="1" vert="horz" wrap="square" lIns="0" tIns="0" rIns="0" bIns="0" rtlCol="0" anchor="t" anchorCtr="0">
            <a:noAutofit/>
          </a:bodyPr>
          <a:lstStyle/>
          <a:p>
            <a:pPr marL="0" algn="ctr">
              <a:lnSpc>
                <a:spcPct val="115000"/>
              </a:lnSpc>
              <a:spcBef>
                <a:spcPts val="800"/>
              </a:spcBef>
              <a:spcAft>
                <a:spcPts val="0"/>
              </a:spcAft>
              <a:buSzPts val="2000"/>
            </a:pPr>
            <a:r>
              <a:rPr lang="fr" sz="2667" b="1" dirty="0">
                <a:solidFill>
                  <a:schemeClr val="accent3">
                    <a:lumMod val="75000"/>
                  </a:schemeClr>
                </a:solidFill>
              </a:rPr>
              <a:t>Valoriser</a:t>
            </a:r>
            <a:endParaRPr sz="2667" b="1" dirty="0">
              <a:solidFill>
                <a:schemeClr val="accent3">
                  <a:lumMod val="75000"/>
                </a:schemeClr>
              </a:solidFill>
            </a:endParaRPr>
          </a:p>
          <a:p>
            <a:pPr marL="0" algn="just">
              <a:lnSpc>
                <a:spcPct val="115000"/>
              </a:lnSpc>
              <a:spcBef>
                <a:spcPts val="800"/>
              </a:spcBef>
              <a:spcAft>
                <a:spcPts val="0"/>
              </a:spcAft>
              <a:buSzPts val="2000"/>
            </a:pPr>
            <a:r>
              <a:rPr lang="fr" sz="1400" dirty="0">
                <a:solidFill>
                  <a:schemeClr val="accent3">
                    <a:lumMod val="75000"/>
                  </a:schemeClr>
                </a:solidFill>
              </a:rPr>
              <a:t>Valoriser mais aussi ingérer dans une base de données permettant des études sur Covid-19 en particulier en utilisant les possibilités offertes par l’intelligence artificielle</a:t>
            </a:r>
            <a:endParaRPr sz="1467" dirty="0">
              <a:solidFill>
                <a:schemeClr val="accent3">
                  <a:lumMod val="75000"/>
                </a:schemeClr>
              </a:solidFill>
            </a:endParaRPr>
          </a:p>
        </p:txBody>
      </p:sp>
      <p:sp>
        <p:nvSpPr>
          <p:cNvPr id="16" name="Google Shape;223;p36"/>
          <p:cNvSpPr txBox="1">
            <a:spLocks noGrp="1"/>
          </p:cNvSpPr>
          <p:nvPr>
            <p:ph type="body" idx="4294967295"/>
          </p:nvPr>
        </p:nvSpPr>
        <p:spPr>
          <a:xfrm>
            <a:off x="8245183" y="4020976"/>
            <a:ext cx="3120000" cy="1819200"/>
          </a:xfrm>
          <a:prstGeom prst="rect">
            <a:avLst/>
          </a:prstGeom>
          <a:noFill/>
          <a:ln>
            <a:noFill/>
          </a:ln>
          <a:effectLst/>
        </p:spPr>
        <p:txBody>
          <a:bodyPr spcFirstLastPara="1" vert="horz" wrap="square" lIns="0" tIns="0" rIns="0" bIns="0" rtlCol="0" anchor="t" anchorCtr="0">
            <a:noAutofit/>
          </a:bodyPr>
          <a:lstStyle/>
          <a:p>
            <a:pPr marL="0" algn="ctr">
              <a:lnSpc>
                <a:spcPct val="115000"/>
              </a:lnSpc>
              <a:spcBef>
                <a:spcPts val="800"/>
              </a:spcBef>
              <a:spcAft>
                <a:spcPts val="0"/>
              </a:spcAft>
              <a:buSzPts val="2000"/>
            </a:pPr>
            <a:r>
              <a:rPr lang="fr" sz="2667" b="1" dirty="0">
                <a:solidFill>
                  <a:schemeClr val="bg2"/>
                </a:solidFill>
              </a:rPr>
              <a:t>Alerter</a:t>
            </a:r>
            <a:endParaRPr sz="2667" b="1" dirty="0">
              <a:solidFill>
                <a:schemeClr val="bg2"/>
              </a:solidFill>
            </a:endParaRPr>
          </a:p>
          <a:p>
            <a:pPr marL="0" algn="just">
              <a:lnSpc>
                <a:spcPct val="115000"/>
              </a:lnSpc>
              <a:spcBef>
                <a:spcPts val="800"/>
              </a:spcBef>
              <a:spcAft>
                <a:spcPts val="0"/>
              </a:spcAft>
              <a:buSzPts val="2000"/>
            </a:pPr>
            <a:r>
              <a:rPr lang="fr" sz="1400" dirty="0">
                <a:solidFill>
                  <a:schemeClr val="bg2"/>
                </a:solidFill>
              </a:rPr>
              <a:t>Faire remonter des alertes et des recommandations pour conseiller les chercheurs et augmenter les recherches</a:t>
            </a:r>
            <a:endParaRPr sz="1400" dirty="0">
              <a:solidFill>
                <a:schemeClr val="bg2"/>
              </a:solidFill>
            </a:endParaRPr>
          </a:p>
          <a:p>
            <a:pPr marL="0" algn="just">
              <a:lnSpc>
                <a:spcPct val="115000"/>
              </a:lnSpc>
              <a:spcBef>
                <a:spcPts val="800"/>
              </a:spcBef>
              <a:spcAft>
                <a:spcPts val="0"/>
              </a:spcAft>
              <a:buSzPts val="2000"/>
            </a:pPr>
            <a:endParaRPr sz="1400" dirty="0">
              <a:solidFill>
                <a:schemeClr val="bg2"/>
              </a:solidFill>
            </a:endParaRPr>
          </a:p>
        </p:txBody>
      </p:sp>
      <p:pic>
        <p:nvPicPr>
          <p:cNvPr id="24" name="Image 23">
            <a:extLst>
              <a:ext uri="{FF2B5EF4-FFF2-40B4-BE49-F238E27FC236}">
                <a16:creationId xmlns:a16="http://schemas.microsoft.com/office/drawing/2014/main" id="{18ED9BFE-9A6E-40D2-A797-E66198502E3D}"/>
              </a:ext>
            </a:extLst>
          </p:cNvPr>
          <p:cNvPicPr>
            <a:picLocks noChangeAspect="1"/>
          </p:cNvPicPr>
          <p:nvPr/>
        </p:nvPicPr>
        <p:blipFill>
          <a:blip r:embed="rId2">
            <a:duotone>
              <a:schemeClr val="accent1">
                <a:shade val="45000"/>
                <a:satMod val="135000"/>
              </a:schemeClr>
              <a:prstClr val="white"/>
            </a:duotone>
          </a:blip>
          <a:stretch>
            <a:fillRect/>
          </a:stretch>
        </p:blipFill>
        <p:spPr>
          <a:xfrm>
            <a:off x="8518234" y="2239133"/>
            <a:ext cx="443629" cy="652695"/>
          </a:xfrm>
          <a:prstGeom prst="rect">
            <a:avLst/>
          </a:prstGeom>
          <a:effectLst/>
        </p:spPr>
      </p:pic>
      <p:pic>
        <p:nvPicPr>
          <p:cNvPr id="32" name="Image 31">
            <a:extLst>
              <a:ext uri="{FF2B5EF4-FFF2-40B4-BE49-F238E27FC236}">
                <a16:creationId xmlns:a16="http://schemas.microsoft.com/office/drawing/2014/main" id="{987B0EFA-4EFC-4517-A132-0F3A8FAC3668}"/>
              </a:ext>
            </a:extLst>
          </p:cNvPr>
          <p:cNvPicPr>
            <a:picLocks noChangeAspect="1"/>
          </p:cNvPicPr>
          <p:nvPr/>
        </p:nvPicPr>
        <p:blipFill>
          <a:blip r:embed="rId3">
            <a:duotone>
              <a:schemeClr val="accent4">
                <a:shade val="45000"/>
                <a:satMod val="135000"/>
              </a:schemeClr>
              <a:prstClr val="white"/>
            </a:duotone>
          </a:blip>
          <a:stretch>
            <a:fillRect/>
          </a:stretch>
        </p:blipFill>
        <p:spPr>
          <a:xfrm>
            <a:off x="8510496" y="4058333"/>
            <a:ext cx="555137" cy="555137"/>
          </a:xfrm>
          <a:prstGeom prst="rect">
            <a:avLst/>
          </a:prstGeom>
          <a:effectLst/>
        </p:spPr>
      </p:pic>
      <p:pic>
        <p:nvPicPr>
          <p:cNvPr id="36" name="Image 35">
            <a:extLst>
              <a:ext uri="{FF2B5EF4-FFF2-40B4-BE49-F238E27FC236}">
                <a16:creationId xmlns:a16="http://schemas.microsoft.com/office/drawing/2014/main" id="{77A3FECD-1916-4937-B3FB-091740AB8CF4}"/>
              </a:ext>
            </a:extLst>
          </p:cNvPr>
          <p:cNvPicPr>
            <a:picLocks noChangeAspect="1"/>
          </p:cNvPicPr>
          <p:nvPr/>
        </p:nvPicPr>
        <p:blipFill>
          <a:blip r:embed="rId4">
            <a:duotone>
              <a:schemeClr val="accent5">
                <a:shade val="45000"/>
                <a:satMod val="135000"/>
              </a:schemeClr>
              <a:prstClr val="white"/>
            </a:duotone>
          </a:blip>
          <a:stretch>
            <a:fillRect/>
          </a:stretch>
        </p:blipFill>
        <p:spPr>
          <a:xfrm>
            <a:off x="883206" y="2264324"/>
            <a:ext cx="478629" cy="478629"/>
          </a:xfrm>
          <a:prstGeom prst="rect">
            <a:avLst/>
          </a:prstGeom>
          <a:effectLst/>
        </p:spPr>
      </p:pic>
      <p:pic>
        <p:nvPicPr>
          <p:cNvPr id="48" name="Image 47">
            <a:extLst>
              <a:ext uri="{FF2B5EF4-FFF2-40B4-BE49-F238E27FC236}">
                <a16:creationId xmlns:a16="http://schemas.microsoft.com/office/drawing/2014/main" id="{F2E36DD5-39DE-45B3-BE9D-F7347A0BF1A8}"/>
              </a:ext>
            </a:extLst>
          </p:cNvPr>
          <p:cNvPicPr>
            <a:picLocks noChangeAspect="1"/>
          </p:cNvPicPr>
          <p:nvPr/>
        </p:nvPicPr>
        <p:blipFill>
          <a:blip r:embed="rId5">
            <a:duotone>
              <a:schemeClr val="accent1">
                <a:shade val="45000"/>
                <a:satMod val="135000"/>
              </a:schemeClr>
              <a:prstClr val="white"/>
            </a:duotone>
          </a:blip>
          <a:stretch>
            <a:fillRect/>
          </a:stretch>
        </p:blipFill>
        <p:spPr>
          <a:xfrm>
            <a:off x="836844" y="3973456"/>
            <a:ext cx="594328" cy="731481"/>
          </a:xfrm>
          <a:prstGeom prst="rect">
            <a:avLst/>
          </a:prstGeom>
          <a:effectLst/>
        </p:spPr>
      </p:pic>
      <p:pic>
        <p:nvPicPr>
          <p:cNvPr id="56" name="Image 55">
            <a:extLst>
              <a:ext uri="{FF2B5EF4-FFF2-40B4-BE49-F238E27FC236}">
                <a16:creationId xmlns:a16="http://schemas.microsoft.com/office/drawing/2014/main" id="{71669CBC-D5AE-4633-B922-5AF4B1D47B85}"/>
              </a:ext>
            </a:extLst>
          </p:cNvPr>
          <p:cNvPicPr>
            <a:picLocks noChangeAspect="1"/>
          </p:cNvPicPr>
          <p:nvPr/>
        </p:nvPicPr>
        <p:blipFill>
          <a:blip r:embed="rId6">
            <a:duotone>
              <a:schemeClr val="accent2">
                <a:shade val="45000"/>
                <a:satMod val="135000"/>
              </a:schemeClr>
              <a:prstClr val="white"/>
            </a:duotone>
          </a:blip>
          <a:stretch>
            <a:fillRect/>
          </a:stretch>
        </p:blipFill>
        <p:spPr>
          <a:xfrm>
            <a:off x="4591069" y="2261032"/>
            <a:ext cx="505623" cy="674163"/>
          </a:xfrm>
          <a:prstGeom prst="rect">
            <a:avLst/>
          </a:prstGeom>
          <a:effectLst/>
        </p:spPr>
      </p:pic>
      <p:pic>
        <p:nvPicPr>
          <p:cNvPr id="62" name="Image 61">
            <a:extLst>
              <a:ext uri="{FF2B5EF4-FFF2-40B4-BE49-F238E27FC236}">
                <a16:creationId xmlns:a16="http://schemas.microsoft.com/office/drawing/2014/main" id="{CC900566-11DD-4942-923E-73E63B53E086}"/>
              </a:ext>
            </a:extLst>
          </p:cNvPr>
          <p:cNvPicPr>
            <a:picLocks noChangeAspect="1"/>
          </p:cNvPicPr>
          <p:nvPr/>
        </p:nvPicPr>
        <p:blipFill>
          <a:blip r:embed="rId7">
            <a:duotone>
              <a:schemeClr val="accent3">
                <a:shade val="45000"/>
                <a:satMod val="135000"/>
              </a:schemeClr>
              <a:prstClr val="white"/>
            </a:duotone>
          </a:blip>
          <a:stretch>
            <a:fillRect/>
          </a:stretch>
        </p:blipFill>
        <p:spPr>
          <a:xfrm>
            <a:off x="4715758" y="4061629"/>
            <a:ext cx="585052" cy="585052"/>
          </a:xfrm>
          <a:prstGeom prst="rect">
            <a:avLst/>
          </a:prstGeom>
          <a:effectLst/>
        </p:spPr>
      </p:pic>
      <p:sp>
        <p:nvSpPr>
          <p:cNvPr id="21" name="Titre 5">
            <a:extLst>
              <a:ext uri="{FF2B5EF4-FFF2-40B4-BE49-F238E27FC236}">
                <a16:creationId xmlns:a16="http://schemas.microsoft.com/office/drawing/2014/main" id="{1877C67C-212D-4A2D-A6AD-1A1A24C82285}"/>
              </a:ext>
            </a:extLst>
          </p:cNvPr>
          <p:cNvSpPr>
            <a:spLocks noGrp="1"/>
          </p:cNvSpPr>
          <p:nvPr>
            <p:ph type="title"/>
          </p:nvPr>
        </p:nvSpPr>
        <p:spPr>
          <a:xfrm>
            <a:off x="640326" y="650263"/>
            <a:ext cx="11272520" cy="719988"/>
          </a:xfrm>
        </p:spPr>
        <p:txBody>
          <a:bodyPr/>
          <a:lstStyle/>
          <a:p>
            <a:pPr indent="609585"/>
            <a:r>
              <a:rPr lang="fr-FR" dirty="0"/>
              <a:t>Module Veille</a:t>
            </a:r>
          </a:p>
        </p:txBody>
      </p:sp>
      <p:sp>
        <p:nvSpPr>
          <p:cNvPr id="22" name="Rectangle 21"/>
          <p:cNvSpPr/>
          <p:nvPr/>
        </p:nvSpPr>
        <p:spPr>
          <a:xfrm>
            <a:off x="1238757" y="1260314"/>
            <a:ext cx="7655443" cy="369332"/>
          </a:xfrm>
          <a:prstGeom prst="rect">
            <a:avLst/>
          </a:prstGeom>
        </p:spPr>
        <p:txBody>
          <a:bodyPr wrap="square">
            <a:spAutoFit/>
          </a:bodyPr>
          <a:lstStyle/>
          <a:p>
            <a:pPr lvl="0" algn="ctr"/>
            <a:r>
              <a:rPr lang="en-US" b="1" dirty="0"/>
              <a:t> </a:t>
            </a:r>
            <a:r>
              <a:rPr lang="en-US" b="1" dirty="0" err="1"/>
              <a:t>WaKED</a:t>
            </a:r>
            <a:r>
              <a:rPr lang="en-US" b="1" dirty="0"/>
              <a:t>-Co:  Watch of Knowledge On Emergent Diseases- CoVID-19</a:t>
            </a:r>
          </a:p>
        </p:txBody>
      </p:sp>
      <p:sp>
        <p:nvSpPr>
          <p:cNvPr id="25" name="Espace réservé du texte 22"/>
          <p:cNvSpPr>
            <a:spLocks noGrp="1"/>
          </p:cNvSpPr>
          <p:nvPr>
            <p:ph type="body" sz="quarter" idx="13"/>
          </p:nvPr>
        </p:nvSpPr>
        <p:spPr>
          <a:xfrm>
            <a:off x="323850" y="1796726"/>
            <a:ext cx="5329609" cy="404664"/>
          </a:xfrm>
        </p:spPr>
        <p:txBody>
          <a:bodyPr/>
          <a:lstStyle/>
          <a:p>
            <a:r>
              <a:rPr lang="fr-FR" dirty="0">
                <a:solidFill>
                  <a:schemeClr val="accent5"/>
                </a:solidFill>
              </a:rPr>
              <a:t>Objectifs</a:t>
            </a:r>
          </a:p>
        </p:txBody>
      </p:sp>
    </p:spTree>
    <p:extLst>
      <p:ext uri="{BB962C8B-B14F-4D97-AF65-F5344CB8AC3E}">
        <p14:creationId xmlns:p14="http://schemas.microsoft.com/office/powerpoint/2010/main" val="399546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1AA7E6E-91D3-40F6-A877-6DC5FDF8670A}"/>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a:t>
            </a:fld>
            <a:endParaRPr lang="fr-FR" dirty="0">
              <a:solidFill>
                <a:srgbClr val="000000"/>
              </a:solidFill>
              <a:latin typeface="Arial"/>
            </a:endParaRPr>
          </a:p>
        </p:txBody>
      </p:sp>
      <p:sp>
        <p:nvSpPr>
          <p:cNvPr id="6" name="Titre 5">
            <a:extLst>
              <a:ext uri="{FF2B5EF4-FFF2-40B4-BE49-F238E27FC236}">
                <a16:creationId xmlns:a16="http://schemas.microsoft.com/office/drawing/2014/main" id="{1877C67C-212D-4A2D-A6AD-1A1A24C82285}"/>
              </a:ext>
            </a:extLst>
          </p:cNvPr>
          <p:cNvSpPr>
            <a:spLocks noGrp="1"/>
          </p:cNvSpPr>
          <p:nvPr>
            <p:ph type="title"/>
          </p:nvPr>
        </p:nvSpPr>
        <p:spPr>
          <a:xfrm>
            <a:off x="640326" y="650263"/>
            <a:ext cx="11272520" cy="719988"/>
          </a:xfrm>
        </p:spPr>
        <p:txBody>
          <a:bodyPr>
            <a:normAutofit/>
          </a:bodyPr>
          <a:lstStyle/>
          <a:p>
            <a:pPr indent="609585"/>
            <a:r>
              <a:rPr lang="fr-FR" dirty="0"/>
              <a:t>Module Veille      </a:t>
            </a:r>
          </a:p>
        </p:txBody>
      </p:sp>
      <p:sp>
        <p:nvSpPr>
          <p:cNvPr id="8"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endParaRPr lang="fr-FR" sz="800" dirty="0">
              <a:solidFill>
                <a:srgbClr val="C0000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094" y="1780769"/>
            <a:ext cx="8490857" cy="4205555"/>
          </a:xfrm>
          <a:prstGeom prst="rect">
            <a:avLst/>
          </a:prstGeom>
        </p:spPr>
      </p:pic>
    </p:spTree>
    <p:extLst>
      <p:ext uri="{BB962C8B-B14F-4D97-AF65-F5344CB8AC3E}">
        <p14:creationId xmlns:p14="http://schemas.microsoft.com/office/powerpoint/2010/main" val="47408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1AA7E6E-91D3-40F6-A877-6DC5FDF8670A}"/>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4</a:t>
            </a:fld>
            <a:endParaRPr lang="fr-FR" dirty="0">
              <a:solidFill>
                <a:srgbClr val="000000"/>
              </a:solidFill>
              <a:latin typeface="Arial"/>
            </a:endParaRPr>
          </a:p>
        </p:txBody>
      </p:sp>
      <p:sp>
        <p:nvSpPr>
          <p:cNvPr id="6" name="Titre 5">
            <a:extLst>
              <a:ext uri="{FF2B5EF4-FFF2-40B4-BE49-F238E27FC236}">
                <a16:creationId xmlns:a16="http://schemas.microsoft.com/office/drawing/2014/main" id="{1877C67C-212D-4A2D-A6AD-1A1A24C82285}"/>
              </a:ext>
            </a:extLst>
          </p:cNvPr>
          <p:cNvSpPr>
            <a:spLocks noGrp="1"/>
          </p:cNvSpPr>
          <p:nvPr>
            <p:ph type="title"/>
          </p:nvPr>
        </p:nvSpPr>
        <p:spPr>
          <a:xfrm>
            <a:off x="640326" y="650263"/>
            <a:ext cx="11272520" cy="719988"/>
          </a:xfrm>
        </p:spPr>
        <p:txBody>
          <a:bodyPr>
            <a:normAutofit/>
          </a:bodyPr>
          <a:lstStyle/>
          <a:p>
            <a:pPr indent="609585"/>
            <a:r>
              <a:rPr lang="fr-FR" dirty="0"/>
              <a:t>Module Veille</a:t>
            </a:r>
          </a:p>
        </p:txBody>
      </p:sp>
      <p:sp>
        <p:nvSpPr>
          <p:cNvPr id="8"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endParaRPr lang="fr-FR" sz="800" dirty="0">
              <a:solidFill>
                <a:srgbClr val="C00000"/>
              </a:solidFill>
            </a:endParaRPr>
          </a:p>
        </p:txBody>
      </p:sp>
      <p:pic>
        <p:nvPicPr>
          <p:cNvPr id="12" name="Google Shape;475;p47"/>
          <p:cNvPicPr preferRelativeResize="0"/>
          <p:nvPr/>
        </p:nvPicPr>
        <p:blipFill>
          <a:blip r:embed="rId2">
            <a:alphaModFix/>
          </a:blip>
          <a:stretch>
            <a:fillRect/>
          </a:stretch>
        </p:blipFill>
        <p:spPr>
          <a:xfrm>
            <a:off x="1313512" y="1953504"/>
            <a:ext cx="2990176" cy="1102700"/>
          </a:xfrm>
          <a:prstGeom prst="rect">
            <a:avLst/>
          </a:prstGeom>
          <a:noFill/>
          <a:ln>
            <a:noFill/>
          </a:ln>
        </p:spPr>
      </p:pic>
      <p:sp>
        <p:nvSpPr>
          <p:cNvPr id="15" name="Google Shape;476;p47"/>
          <p:cNvSpPr txBox="1"/>
          <p:nvPr/>
        </p:nvSpPr>
        <p:spPr>
          <a:xfrm>
            <a:off x="850237" y="2982729"/>
            <a:ext cx="2930700" cy="75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0" algn="l" rtl="0">
              <a:lnSpc>
                <a:spcPct val="115000"/>
              </a:lnSpc>
              <a:spcBef>
                <a:spcPts val="600"/>
              </a:spcBef>
              <a:spcAft>
                <a:spcPts val="0"/>
              </a:spcAft>
              <a:buNone/>
            </a:pPr>
            <a:r>
              <a:rPr lang="fr" sz="1200" dirty="0">
                <a:solidFill>
                  <a:schemeClr val="tx1"/>
                </a:solidFill>
              </a:rPr>
              <a:t>Détection et extraction d'entités nommées (Pathologies, Molécules, Médicaments, Dosages) présentes dans les publications</a:t>
            </a:r>
            <a:endParaRPr sz="1200" dirty="0">
              <a:solidFill>
                <a:schemeClr val="tx1"/>
              </a:solidFill>
            </a:endParaRPr>
          </a:p>
        </p:txBody>
      </p:sp>
      <p:pic>
        <p:nvPicPr>
          <p:cNvPr id="19" name="Google Shape;477;p47"/>
          <p:cNvPicPr preferRelativeResize="0"/>
          <p:nvPr/>
        </p:nvPicPr>
        <p:blipFill>
          <a:blip r:embed="rId3">
            <a:alphaModFix/>
          </a:blip>
          <a:stretch>
            <a:fillRect/>
          </a:stretch>
        </p:blipFill>
        <p:spPr>
          <a:xfrm>
            <a:off x="1262124" y="4360319"/>
            <a:ext cx="2556624" cy="887775"/>
          </a:xfrm>
          <a:prstGeom prst="rect">
            <a:avLst/>
          </a:prstGeom>
          <a:noFill/>
          <a:ln>
            <a:noFill/>
          </a:ln>
        </p:spPr>
      </p:pic>
      <p:sp>
        <p:nvSpPr>
          <p:cNvPr id="21" name="Google Shape;478;p47"/>
          <p:cNvSpPr txBox="1"/>
          <p:nvPr/>
        </p:nvSpPr>
        <p:spPr>
          <a:xfrm>
            <a:off x="885961" y="5336426"/>
            <a:ext cx="3000000" cy="7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0" algn="l" rtl="0">
              <a:lnSpc>
                <a:spcPct val="115000"/>
              </a:lnSpc>
              <a:spcBef>
                <a:spcPts val="600"/>
              </a:spcBef>
              <a:spcAft>
                <a:spcPts val="0"/>
              </a:spcAft>
              <a:buNone/>
            </a:pPr>
            <a:r>
              <a:rPr lang="fr" sz="1200">
                <a:solidFill>
                  <a:schemeClr val="tx1"/>
                </a:solidFill>
              </a:rPr>
              <a:t>Extraction de mots clés s’ils n'ont pas été renseignés par les auteurs.</a:t>
            </a:r>
            <a:endParaRPr sz="1200">
              <a:solidFill>
                <a:schemeClr val="tx1"/>
              </a:solidFill>
            </a:endParaRPr>
          </a:p>
        </p:txBody>
      </p:sp>
      <p:pic>
        <p:nvPicPr>
          <p:cNvPr id="22" name="Google Shape;479;p47"/>
          <p:cNvPicPr preferRelativeResize="0"/>
          <p:nvPr/>
        </p:nvPicPr>
        <p:blipFill rotWithShape="1">
          <a:blip r:embed="rId4">
            <a:alphaModFix/>
          </a:blip>
          <a:srcRect l="14000" t="-11273" b="42535"/>
          <a:stretch/>
        </p:blipFill>
        <p:spPr>
          <a:xfrm>
            <a:off x="5377757" y="4079003"/>
            <a:ext cx="2345528" cy="1034526"/>
          </a:xfrm>
          <a:prstGeom prst="rect">
            <a:avLst/>
          </a:prstGeom>
          <a:noFill/>
          <a:ln>
            <a:noFill/>
          </a:ln>
        </p:spPr>
      </p:pic>
      <p:sp>
        <p:nvSpPr>
          <p:cNvPr id="23" name="Google Shape;480;p47"/>
          <p:cNvSpPr txBox="1"/>
          <p:nvPr/>
        </p:nvSpPr>
        <p:spPr>
          <a:xfrm>
            <a:off x="4962835" y="5318822"/>
            <a:ext cx="3000000" cy="1236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0" algn="l" rtl="0">
              <a:lnSpc>
                <a:spcPct val="115000"/>
              </a:lnSpc>
              <a:spcBef>
                <a:spcPts val="600"/>
              </a:spcBef>
              <a:spcAft>
                <a:spcPts val="0"/>
              </a:spcAft>
              <a:buNone/>
            </a:pPr>
            <a:r>
              <a:rPr lang="fr" sz="1200" dirty="0">
                <a:solidFill>
                  <a:schemeClr val="tx1"/>
                </a:solidFill>
              </a:rPr>
              <a:t>Système d’alerte basé sur l'apparition de nouvelles entités ou sur leurs évolutions.</a:t>
            </a:r>
            <a:endParaRPr sz="1200" dirty="0">
              <a:solidFill>
                <a:schemeClr val="tx1"/>
              </a:solidFill>
            </a:endParaRPr>
          </a:p>
        </p:txBody>
      </p:sp>
      <p:pic>
        <p:nvPicPr>
          <p:cNvPr id="24" name="Google Shape;481;p47"/>
          <p:cNvPicPr preferRelativeResize="0"/>
          <p:nvPr/>
        </p:nvPicPr>
        <p:blipFill>
          <a:blip r:embed="rId5">
            <a:alphaModFix/>
          </a:blip>
          <a:stretch>
            <a:fillRect/>
          </a:stretch>
        </p:blipFill>
        <p:spPr>
          <a:xfrm>
            <a:off x="9592700" y="4153085"/>
            <a:ext cx="1034525" cy="1034525"/>
          </a:xfrm>
          <a:prstGeom prst="rect">
            <a:avLst/>
          </a:prstGeom>
          <a:noFill/>
          <a:ln>
            <a:noFill/>
          </a:ln>
        </p:spPr>
      </p:pic>
      <p:pic>
        <p:nvPicPr>
          <p:cNvPr id="25" name="Google Shape;483;p47"/>
          <p:cNvPicPr preferRelativeResize="0"/>
          <p:nvPr/>
        </p:nvPicPr>
        <p:blipFill>
          <a:blip r:embed="rId6">
            <a:alphaModFix/>
          </a:blip>
          <a:stretch>
            <a:fillRect/>
          </a:stretch>
        </p:blipFill>
        <p:spPr>
          <a:xfrm>
            <a:off x="9125651" y="1995696"/>
            <a:ext cx="1102700" cy="1102700"/>
          </a:xfrm>
          <a:prstGeom prst="rect">
            <a:avLst/>
          </a:prstGeom>
          <a:noFill/>
          <a:ln>
            <a:noFill/>
          </a:ln>
        </p:spPr>
      </p:pic>
      <p:sp>
        <p:nvSpPr>
          <p:cNvPr id="26" name="Google Shape;484;p47"/>
          <p:cNvSpPr txBox="1"/>
          <p:nvPr/>
        </p:nvSpPr>
        <p:spPr>
          <a:xfrm>
            <a:off x="8177001" y="3123661"/>
            <a:ext cx="3000000" cy="75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0" algn="l" rtl="0">
              <a:lnSpc>
                <a:spcPct val="115000"/>
              </a:lnSpc>
              <a:spcBef>
                <a:spcPts val="600"/>
              </a:spcBef>
              <a:spcAft>
                <a:spcPts val="0"/>
              </a:spcAft>
              <a:buNone/>
            </a:pPr>
            <a:r>
              <a:rPr lang="fr" sz="1200" dirty="0">
                <a:solidFill>
                  <a:schemeClr val="tx1"/>
                </a:solidFill>
              </a:rPr>
              <a:t>Réalisation d'un agent conversationnel à partir des connaissances extraites dans les publications</a:t>
            </a:r>
            <a:endParaRPr sz="1200" dirty="0">
              <a:solidFill>
                <a:schemeClr val="tx1"/>
              </a:solidFill>
            </a:endParaRPr>
          </a:p>
        </p:txBody>
      </p:sp>
      <p:sp>
        <p:nvSpPr>
          <p:cNvPr id="27" name="Google Shape;486;p47"/>
          <p:cNvSpPr txBox="1"/>
          <p:nvPr/>
        </p:nvSpPr>
        <p:spPr>
          <a:xfrm>
            <a:off x="5202385" y="3133029"/>
            <a:ext cx="2520900" cy="456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0" algn="l" rtl="0">
              <a:lnSpc>
                <a:spcPct val="115000"/>
              </a:lnSpc>
              <a:spcBef>
                <a:spcPts val="600"/>
              </a:spcBef>
              <a:spcAft>
                <a:spcPts val="0"/>
              </a:spcAft>
              <a:buNone/>
            </a:pPr>
            <a:r>
              <a:rPr lang="fr" sz="1200" dirty="0">
                <a:solidFill>
                  <a:schemeClr val="tx1"/>
                </a:solidFill>
              </a:rPr>
              <a:t>Extraction et analyse d’images</a:t>
            </a:r>
            <a:endParaRPr sz="1200" dirty="0">
              <a:solidFill>
                <a:schemeClr val="tx1"/>
              </a:solidFill>
            </a:endParaRPr>
          </a:p>
        </p:txBody>
      </p:sp>
      <p:pic>
        <p:nvPicPr>
          <p:cNvPr id="28" name="Google Shape;485;p47"/>
          <p:cNvPicPr preferRelativeResize="0"/>
          <p:nvPr/>
        </p:nvPicPr>
        <p:blipFill rotWithShape="1">
          <a:blip r:embed="rId7">
            <a:alphaModFix/>
          </a:blip>
          <a:srcRect b="16769"/>
          <a:stretch/>
        </p:blipFill>
        <p:spPr>
          <a:xfrm>
            <a:off x="5489298" y="1799386"/>
            <a:ext cx="2255699" cy="1408079"/>
          </a:xfrm>
          <a:prstGeom prst="rect">
            <a:avLst/>
          </a:prstGeom>
          <a:noFill/>
          <a:ln>
            <a:noFill/>
          </a:ln>
        </p:spPr>
      </p:pic>
      <p:sp>
        <p:nvSpPr>
          <p:cNvPr id="29" name="Google Shape;482;p47"/>
          <p:cNvSpPr txBox="1"/>
          <p:nvPr/>
        </p:nvSpPr>
        <p:spPr>
          <a:xfrm>
            <a:off x="8552901" y="5101922"/>
            <a:ext cx="2624100" cy="8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0" algn="l" rtl="0">
              <a:lnSpc>
                <a:spcPct val="115000"/>
              </a:lnSpc>
              <a:spcBef>
                <a:spcPts val="600"/>
              </a:spcBef>
              <a:spcAft>
                <a:spcPts val="0"/>
              </a:spcAft>
              <a:buNone/>
            </a:pPr>
            <a:r>
              <a:rPr lang="fr" sz="1200" dirty="0">
                <a:solidFill>
                  <a:schemeClr val="tx1"/>
                </a:solidFill>
              </a:rPr>
              <a:t>Traduction des publications dans différentes langues afin de faciliter l'accès à la connaissance.</a:t>
            </a:r>
            <a:endParaRPr sz="1200" dirty="0">
              <a:solidFill>
                <a:schemeClr val="tx1"/>
              </a:solidFill>
            </a:endParaRPr>
          </a:p>
        </p:txBody>
      </p:sp>
      <p:sp>
        <p:nvSpPr>
          <p:cNvPr id="3" name="ZoneTexte 2"/>
          <p:cNvSpPr txBox="1"/>
          <p:nvPr/>
        </p:nvSpPr>
        <p:spPr>
          <a:xfrm>
            <a:off x="3360852" y="1394468"/>
            <a:ext cx="5831468" cy="369332"/>
          </a:xfrm>
          <a:prstGeom prst="rect">
            <a:avLst/>
          </a:prstGeom>
          <a:noFill/>
        </p:spPr>
        <p:txBody>
          <a:bodyPr wrap="none" rtlCol="0">
            <a:spAutoFit/>
          </a:bodyPr>
          <a:lstStyle/>
          <a:p>
            <a:r>
              <a:rPr lang="fr-FR" dirty="0"/>
              <a:t>L‘</a:t>
            </a:r>
            <a:r>
              <a:rPr lang="fr-FR" b="1" dirty="0"/>
              <a:t>IA </a:t>
            </a:r>
            <a:r>
              <a:rPr lang="fr-FR" dirty="0"/>
              <a:t>pour faciliter le travail d’analyse de nos chercheurs</a:t>
            </a:r>
            <a:endParaRPr lang="fr-FR" b="1" dirty="0"/>
          </a:p>
        </p:txBody>
      </p:sp>
    </p:spTree>
    <p:extLst>
      <p:ext uri="{BB962C8B-B14F-4D97-AF65-F5344CB8AC3E}">
        <p14:creationId xmlns:p14="http://schemas.microsoft.com/office/powerpoint/2010/main" val="415347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1AA7E6E-91D3-40F6-A877-6DC5FDF8670A}"/>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5</a:t>
            </a:fld>
            <a:endParaRPr lang="fr-FR" dirty="0">
              <a:solidFill>
                <a:srgbClr val="000000"/>
              </a:solidFill>
              <a:latin typeface="Arial"/>
            </a:endParaRPr>
          </a:p>
        </p:txBody>
      </p:sp>
      <p:sp>
        <p:nvSpPr>
          <p:cNvPr id="6" name="Titre 5">
            <a:extLst>
              <a:ext uri="{FF2B5EF4-FFF2-40B4-BE49-F238E27FC236}">
                <a16:creationId xmlns:a16="http://schemas.microsoft.com/office/drawing/2014/main" id="{1877C67C-212D-4A2D-A6AD-1A1A24C82285}"/>
              </a:ext>
            </a:extLst>
          </p:cNvPr>
          <p:cNvSpPr>
            <a:spLocks noGrp="1"/>
          </p:cNvSpPr>
          <p:nvPr>
            <p:ph type="title"/>
          </p:nvPr>
        </p:nvSpPr>
        <p:spPr>
          <a:xfrm>
            <a:off x="640326" y="650263"/>
            <a:ext cx="11272520" cy="719988"/>
          </a:xfrm>
        </p:spPr>
        <p:txBody>
          <a:bodyPr>
            <a:normAutofit/>
          </a:bodyPr>
          <a:lstStyle/>
          <a:p>
            <a:pPr indent="609585"/>
            <a:r>
              <a:rPr lang="fr-FR" dirty="0"/>
              <a:t>Module Veille      </a:t>
            </a:r>
          </a:p>
        </p:txBody>
      </p:sp>
      <p:sp>
        <p:nvSpPr>
          <p:cNvPr id="8"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endParaRPr lang="fr-FR" sz="800" dirty="0">
              <a:solidFill>
                <a:srgbClr val="C00000"/>
              </a:solidFill>
            </a:endParaRPr>
          </a:p>
        </p:txBody>
      </p:sp>
      <p:pic>
        <p:nvPicPr>
          <p:cNvPr id="7" name="Google Shape;430;p43"/>
          <p:cNvPicPr preferRelativeResize="0"/>
          <p:nvPr/>
        </p:nvPicPr>
        <p:blipFill>
          <a:blip r:embed="rId2">
            <a:alphaModFix/>
          </a:blip>
          <a:stretch>
            <a:fillRect/>
          </a:stretch>
        </p:blipFill>
        <p:spPr>
          <a:xfrm>
            <a:off x="209894" y="2648408"/>
            <a:ext cx="6634155" cy="3047184"/>
          </a:xfrm>
          <a:prstGeom prst="rect">
            <a:avLst/>
          </a:prstGeom>
          <a:noFill/>
          <a:ln>
            <a:noFill/>
          </a:ln>
        </p:spPr>
      </p:pic>
      <p:pic>
        <p:nvPicPr>
          <p:cNvPr id="9" name="Google Shape;450;p45" descr="TdB_waked.png"/>
          <p:cNvPicPr preferRelativeResize="0"/>
          <p:nvPr/>
        </p:nvPicPr>
        <p:blipFill rotWithShape="1">
          <a:blip r:embed="rId3">
            <a:alphaModFix/>
          </a:blip>
          <a:srcRect t="75306"/>
          <a:stretch/>
        </p:blipFill>
        <p:spPr>
          <a:xfrm>
            <a:off x="7396399" y="1155608"/>
            <a:ext cx="3831753" cy="1270099"/>
          </a:xfrm>
          <a:prstGeom prst="rect">
            <a:avLst/>
          </a:prstGeom>
          <a:noFill/>
          <a:ln>
            <a:noFill/>
          </a:ln>
        </p:spPr>
      </p:pic>
      <p:sp>
        <p:nvSpPr>
          <p:cNvPr id="14" name="Rectangle 13"/>
          <p:cNvSpPr/>
          <p:nvPr/>
        </p:nvSpPr>
        <p:spPr>
          <a:xfrm>
            <a:off x="884254" y="1777881"/>
            <a:ext cx="5833648" cy="338554"/>
          </a:xfrm>
          <a:prstGeom prst="rect">
            <a:avLst/>
          </a:prstGeom>
        </p:spPr>
        <p:txBody>
          <a:bodyPr wrap="none">
            <a:spAutoFit/>
          </a:bodyPr>
          <a:lstStyle/>
          <a:p>
            <a:pPr lvl="0">
              <a:buClr>
                <a:srgbClr val="000000"/>
              </a:buClr>
            </a:pPr>
            <a:r>
              <a:rPr lang="fr-FR" sz="1600" b="1" kern="0" dirty="0">
                <a:cs typeface="Arial"/>
                <a:sym typeface="Arial"/>
              </a:rPr>
              <a:t>Un moteur de recherche riche et puissant, mais pas que ! </a:t>
            </a:r>
          </a:p>
        </p:txBody>
      </p:sp>
      <p:pic>
        <p:nvPicPr>
          <p:cNvPr id="1026" name="Picture 2" descr="im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9601" y="2561716"/>
            <a:ext cx="470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9601" y="4413191"/>
            <a:ext cx="47053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58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877C67C-212D-4A2D-A6AD-1A1A24C82285}"/>
              </a:ext>
            </a:extLst>
          </p:cNvPr>
          <p:cNvSpPr>
            <a:spLocks noGrp="1"/>
          </p:cNvSpPr>
          <p:nvPr>
            <p:ph type="title"/>
          </p:nvPr>
        </p:nvSpPr>
        <p:spPr>
          <a:xfrm>
            <a:off x="1357503" y="170275"/>
            <a:ext cx="11272520" cy="719988"/>
          </a:xfrm>
        </p:spPr>
        <p:txBody>
          <a:bodyPr/>
          <a:lstStyle/>
          <a:p>
            <a:pPr indent="609585"/>
            <a:r>
              <a:rPr lang="fr-FR" dirty="0"/>
              <a:t>Module Veille: </a:t>
            </a:r>
            <a:r>
              <a:rPr lang="fr-FR" sz="3600" dirty="0">
                <a:solidFill>
                  <a:schemeClr val="accent5"/>
                </a:solidFill>
              </a:rPr>
              <a:t>Prochaines étapes </a:t>
            </a:r>
            <a:endParaRPr lang="fr-FR" dirty="0"/>
          </a:p>
        </p:txBody>
      </p:sp>
      <p:sp>
        <p:nvSpPr>
          <p:cNvPr id="8"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endParaRPr lang="fr-FR" sz="800" dirty="0">
              <a:solidFill>
                <a:srgbClr val="C00000"/>
              </a:solidFill>
            </a:endParaRPr>
          </a:p>
        </p:txBody>
      </p:sp>
      <p:sp>
        <p:nvSpPr>
          <p:cNvPr id="18" name="Espace réservé du texte 5">
            <a:extLst>
              <a:ext uri="{FF2B5EF4-FFF2-40B4-BE49-F238E27FC236}">
                <a16:creationId xmlns:a16="http://schemas.microsoft.com/office/drawing/2014/main" id="{68EA5BD4-03BE-49F8-8C0D-C015B1B6D9EC}"/>
              </a:ext>
            </a:extLst>
          </p:cNvPr>
          <p:cNvSpPr txBox="1">
            <a:spLocks/>
          </p:cNvSpPr>
          <p:nvPr/>
        </p:nvSpPr>
        <p:spPr bwMode="gray">
          <a:xfrm>
            <a:off x="640326" y="980636"/>
            <a:ext cx="11024625" cy="3995475"/>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08514" lvl="0" indent="-285750">
              <a:buFont typeface="Arial" panose="020B0604020202020204" pitchFamily="34" charset="0"/>
              <a:buChar char="•"/>
            </a:pPr>
            <a:r>
              <a:rPr lang="fr-FR" sz="2400" dirty="0"/>
              <a:t>Synthèse automatique des publications en fonction d'une recherche</a:t>
            </a:r>
          </a:p>
          <a:p>
            <a:pPr lvl="0"/>
            <a:r>
              <a:rPr lang="fr-FR" sz="2400" dirty="0"/>
              <a:t> </a:t>
            </a:r>
          </a:p>
          <a:p>
            <a:pPr marL="408514" indent="-285750">
              <a:buFont typeface="Arial" panose="020B0604020202020204" pitchFamily="34" charset="0"/>
              <a:buChar char="•"/>
            </a:pPr>
            <a:r>
              <a:rPr lang="fr-FR" sz="2400" dirty="0"/>
              <a:t>Détection d'anomalies dans les publications à partir de l’extraction d'entités nommées</a:t>
            </a:r>
          </a:p>
          <a:p>
            <a:pPr marL="408514" indent="-285750">
              <a:buFont typeface="Arial" panose="020B0604020202020204" pitchFamily="34" charset="0"/>
              <a:buChar char="•"/>
            </a:pPr>
            <a:endParaRPr lang="fr-FR" sz="2400" dirty="0"/>
          </a:p>
          <a:p>
            <a:pPr marL="408514" indent="-285750">
              <a:buFont typeface="Arial" panose="020B0604020202020204" pitchFamily="34" charset="0"/>
              <a:buChar char="•"/>
            </a:pPr>
            <a:r>
              <a:rPr lang="fr-FR" sz="2400" dirty="0"/>
              <a:t>Classification des publications par thématiques</a:t>
            </a:r>
          </a:p>
          <a:p>
            <a:pPr marL="408514" indent="-285750">
              <a:buFont typeface="Arial" panose="020B0604020202020204" pitchFamily="34" charset="0"/>
              <a:buChar char="•"/>
            </a:pPr>
            <a:endParaRPr lang="fr-FR" sz="2400" dirty="0"/>
          </a:p>
          <a:p>
            <a:pPr marL="408514" lvl="0" indent="-285750">
              <a:buFont typeface="Arial" panose="020B0604020202020204" pitchFamily="34" charset="0"/>
              <a:buChar char="•"/>
            </a:pPr>
            <a:r>
              <a:rPr lang="fr-FR" sz="2400" dirty="0"/>
              <a:t>Constitution d’un équipe pérenne</a:t>
            </a:r>
          </a:p>
          <a:p>
            <a:pPr marL="408514" lvl="0" indent="-285750">
              <a:buFont typeface="Arial" panose="020B0604020202020204" pitchFamily="34" charset="0"/>
              <a:buChar char="•"/>
            </a:pPr>
            <a:endParaRPr lang="fr-FR" sz="2400" dirty="0"/>
          </a:p>
          <a:p>
            <a:pPr marL="408514" lvl="0" indent="-285750">
              <a:buFont typeface="Arial" panose="020B0604020202020204" pitchFamily="34" charset="0"/>
              <a:buChar char="•"/>
            </a:pPr>
            <a:r>
              <a:rPr lang="fr-FR" sz="2400" dirty="0"/>
              <a:t>Migrer l’outil sur un hébergement durable et souverain?</a:t>
            </a:r>
          </a:p>
          <a:p>
            <a:pPr lvl="0"/>
            <a:endParaRPr lang="fr-FR" sz="2400" dirty="0"/>
          </a:p>
          <a:p>
            <a:pPr marL="408514" lvl="0" indent="-285750">
              <a:buFont typeface="Arial" panose="020B0604020202020204" pitchFamily="34" charset="0"/>
              <a:buChar char="•"/>
            </a:pPr>
            <a:r>
              <a:rPr lang="fr-FR" sz="2400" dirty="0"/>
              <a:t>Etendre le périmètre: outil de veille et d’alerte sur les émergences</a:t>
            </a:r>
          </a:p>
          <a:p>
            <a:pPr marL="408514" indent="-285750">
              <a:buFont typeface="Arial" panose="020B0604020202020204" pitchFamily="34" charset="0"/>
              <a:buChar char="•"/>
            </a:pPr>
            <a:endParaRPr lang="fr-FR" sz="2400" dirty="0">
              <a:latin typeface="Arial" panose="020B0604020202020204" pitchFamily="34" charset="0"/>
              <a:ea typeface="Arial" panose="020B0604020202020204" pitchFamily="34" charset="0"/>
            </a:endParaRPr>
          </a:p>
          <a:p>
            <a:pPr marL="408514" lvl="0" indent="-285750">
              <a:buFont typeface="Arial" panose="020B0604020202020204" pitchFamily="34" charset="0"/>
              <a:buChar char="•"/>
            </a:pPr>
            <a:endParaRPr lang="fr-FR" sz="2400" dirty="0">
              <a:latin typeface="Arial" panose="020B0604020202020204" pitchFamily="34" charset="0"/>
              <a:ea typeface="Arial" panose="020B0604020202020204" pitchFamily="34" charset="0"/>
            </a:endParaRPr>
          </a:p>
          <a:p>
            <a:pPr lvl="0"/>
            <a:endParaRPr lang="fr-FR" sz="2400" dirty="0">
              <a:effectLst/>
              <a:latin typeface="Arial" panose="020B0604020202020204" pitchFamily="34" charset="0"/>
              <a:ea typeface="Arial" panose="020B0604020202020204" pitchFamily="34" charset="0"/>
            </a:endParaRPr>
          </a:p>
        </p:txBody>
      </p:sp>
      <p:sp>
        <p:nvSpPr>
          <p:cNvPr id="13" name="Espace réservé du texte 5">
            <a:extLst>
              <a:ext uri="{FF2B5EF4-FFF2-40B4-BE49-F238E27FC236}">
                <a16:creationId xmlns:a16="http://schemas.microsoft.com/office/drawing/2014/main" id="{DA3C0785-4693-46EB-B7A3-C289A6979C4B}"/>
              </a:ext>
            </a:extLst>
          </p:cNvPr>
          <p:cNvSpPr txBox="1">
            <a:spLocks/>
          </p:cNvSpPr>
          <p:nvPr/>
        </p:nvSpPr>
        <p:spPr bwMode="gray">
          <a:xfrm>
            <a:off x="5845156" y="2828338"/>
            <a:ext cx="4603662" cy="1415547"/>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lvl="0"/>
            <a:endParaRPr lang="fr-FR"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4265" y="3322809"/>
            <a:ext cx="905443" cy="426603"/>
          </a:xfrm>
          <a:prstGeom prst="rect">
            <a:avLst/>
          </a:prstGeom>
        </p:spPr>
      </p:pic>
    </p:spTree>
    <p:extLst>
      <p:ext uri="{BB962C8B-B14F-4D97-AF65-F5344CB8AC3E}">
        <p14:creationId xmlns:p14="http://schemas.microsoft.com/office/powerpoint/2010/main" val="4066236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lèche : droite 1">
            <a:extLst>
              <a:ext uri="{FF2B5EF4-FFF2-40B4-BE49-F238E27FC236}">
                <a16:creationId xmlns:a16="http://schemas.microsoft.com/office/drawing/2014/main" id="{F75807F0-658A-4DCC-959E-02D626424EBC}"/>
              </a:ext>
            </a:extLst>
          </p:cNvPr>
          <p:cNvSpPr/>
          <p:nvPr/>
        </p:nvSpPr>
        <p:spPr>
          <a:xfrm rot="16200000">
            <a:off x="-2420403" y="2726271"/>
            <a:ext cx="6097960" cy="52262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lèche : droite 1">
            <a:extLst>
              <a:ext uri="{FF2B5EF4-FFF2-40B4-BE49-F238E27FC236}">
                <a16:creationId xmlns:a16="http://schemas.microsoft.com/office/drawing/2014/main" id="{F75807F0-658A-4DCC-959E-02D626424EBC}"/>
              </a:ext>
            </a:extLst>
          </p:cNvPr>
          <p:cNvSpPr/>
          <p:nvPr/>
        </p:nvSpPr>
        <p:spPr>
          <a:xfrm>
            <a:off x="488463" y="5682697"/>
            <a:ext cx="8629411" cy="52262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4" name="Rectangle 43"/>
          <p:cNvSpPr/>
          <p:nvPr/>
        </p:nvSpPr>
        <p:spPr>
          <a:xfrm>
            <a:off x="1199167" y="2827092"/>
            <a:ext cx="7519915" cy="2868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29549" y="198345"/>
            <a:ext cx="11163868" cy="461665"/>
          </a:xfrm>
          <a:prstGeom prst="rect">
            <a:avLst/>
          </a:prstGeom>
          <a:noFill/>
        </p:spPr>
        <p:txBody>
          <a:bodyPr wrap="square" rtlCol="0">
            <a:spAutoFit/>
          </a:bodyPr>
          <a:lstStyle/>
          <a:p>
            <a:r>
              <a:rPr lang="fr-FR" sz="2400" b="1" dirty="0">
                <a:latin typeface="+mj-lt"/>
              </a:rPr>
              <a:t>Obtenir un outil de veille et d’alerte sur les émergences</a:t>
            </a:r>
          </a:p>
        </p:txBody>
      </p:sp>
      <p:sp>
        <p:nvSpPr>
          <p:cNvPr id="20" name="ZoneTexte 19"/>
          <p:cNvSpPr txBox="1"/>
          <p:nvPr/>
        </p:nvSpPr>
        <p:spPr>
          <a:xfrm rot="16200000">
            <a:off x="-2318405" y="3465415"/>
            <a:ext cx="5842359" cy="310996"/>
          </a:xfrm>
          <a:prstGeom prst="rect">
            <a:avLst/>
          </a:prstGeom>
          <a:noFill/>
        </p:spPr>
        <p:txBody>
          <a:bodyPr wrap="square" rtlCol="0">
            <a:spAutoFit/>
          </a:bodyPr>
          <a:lstStyle/>
          <a:p>
            <a:pPr algn="ctr"/>
            <a:r>
              <a:rPr lang="fr-FR" sz="1400" b="1" dirty="0">
                <a:solidFill>
                  <a:schemeClr val="bg1"/>
                </a:solidFill>
              </a:rPr>
              <a:t>Elargissement à d’autres pathologies</a:t>
            </a:r>
          </a:p>
        </p:txBody>
      </p:sp>
      <p:sp>
        <p:nvSpPr>
          <p:cNvPr id="21" name="Rectangle 20"/>
          <p:cNvSpPr/>
          <p:nvPr/>
        </p:nvSpPr>
        <p:spPr>
          <a:xfrm>
            <a:off x="1800776" y="3277315"/>
            <a:ext cx="2116800" cy="2332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913427" y="3277171"/>
            <a:ext cx="2116800" cy="2332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6021285" y="3277171"/>
            <a:ext cx="2116142" cy="2333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1189521" y="2832782"/>
            <a:ext cx="7537931" cy="309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1231618" y="2010846"/>
            <a:ext cx="7495835" cy="3202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1809896" y="3280169"/>
            <a:ext cx="2099488" cy="6457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3921797" y="3282285"/>
            <a:ext cx="2111052" cy="64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6045098" y="3282194"/>
            <a:ext cx="2088108" cy="643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5992459" y="3411166"/>
            <a:ext cx="1842448" cy="307777"/>
          </a:xfrm>
          <a:prstGeom prst="rect">
            <a:avLst/>
          </a:prstGeom>
          <a:noFill/>
        </p:spPr>
        <p:txBody>
          <a:bodyPr wrap="square" rtlCol="0">
            <a:spAutoFit/>
          </a:bodyPr>
          <a:lstStyle/>
          <a:p>
            <a:pPr algn="ctr"/>
            <a:r>
              <a:rPr lang="fr-FR" sz="1400" b="1" dirty="0">
                <a:solidFill>
                  <a:schemeClr val="bg1"/>
                </a:solidFill>
              </a:rPr>
              <a:t>Internet</a:t>
            </a:r>
            <a:endParaRPr lang="fr-FR" b="1" dirty="0">
              <a:solidFill>
                <a:schemeClr val="bg1"/>
              </a:solidFill>
            </a:endParaRPr>
          </a:p>
        </p:txBody>
      </p:sp>
      <p:sp>
        <p:nvSpPr>
          <p:cNvPr id="31" name="ZoneTexte 30"/>
          <p:cNvSpPr txBox="1"/>
          <p:nvPr/>
        </p:nvSpPr>
        <p:spPr>
          <a:xfrm>
            <a:off x="3967500" y="3251581"/>
            <a:ext cx="2088000" cy="738664"/>
          </a:xfrm>
          <a:prstGeom prst="rect">
            <a:avLst/>
          </a:prstGeom>
          <a:noFill/>
        </p:spPr>
        <p:txBody>
          <a:bodyPr wrap="square" rtlCol="0">
            <a:spAutoFit/>
          </a:bodyPr>
          <a:lstStyle/>
          <a:p>
            <a:pPr algn="ctr"/>
            <a:r>
              <a:rPr lang="fr-FR" sz="1400" b="1" dirty="0">
                <a:solidFill>
                  <a:schemeClr val="bg1"/>
                </a:solidFill>
              </a:rPr>
              <a:t>Réseaux sociaux d’experts/sociétés savantes</a:t>
            </a:r>
            <a:endParaRPr lang="fr-FR" b="1" dirty="0">
              <a:solidFill>
                <a:schemeClr val="bg1"/>
              </a:solidFill>
            </a:endParaRPr>
          </a:p>
        </p:txBody>
      </p:sp>
      <p:sp>
        <p:nvSpPr>
          <p:cNvPr id="32" name="ZoneTexte 31"/>
          <p:cNvSpPr txBox="1"/>
          <p:nvPr/>
        </p:nvSpPr>
        <p:spPr>
          <a:xfrm>
            <a:off x="1888451" y="3382458"/>
            <a:ext cx="1842448" cy="523220"/>
          </a:xfrm>
          <a:prstGeom prst="rect">
            <a:avLst/>
          </a:prstGeom>
          <a:noFill/>
        </p:spPr>
        <p:txBody>
          <a:bodyPr wrap="square" rtlCol="0">
            <a:spAutoFit/>
          </a:bodyPr>
          <a:lstStyle/>
          <a:p>
            <a:pPr algn="ctr"/>
            <a:r>
              <a:rPr lang="fr-FR" sz="1400" b="1" dirty="0">
                <a:solidFill>
                  <a:schemeClr val="bg1"/>
                </a:solidFill>
              </a:rPr>
              <a:t>Littérature scientifique</a:t>
            </a:r>
            <a:endParaRPr lang="fr-FR" b="1" dirty="0">
              <a:solidFill>
                <a:schemeClr val="bg1"/>
              </a:solidFill>
            </a:endParaRPr>
          </a:p>
        </p:txBody>
      </p:sp>
      <p:sp>
        <p:nvSpPr>
          <p:cNvPr id="33" name="ZoneTexte 32"/>
          <p:cNvSpPr txBox="1"/>
          <p:nvPr/>
        </p:nvSpPr>
        <p:spPr>
          <a:xfrm>
            <a:off x="6106107" y="3992193"/>
            <a:ext cx="2087793" cy="1046440"/>
          </a:xfrm>
          <a:prstGeom prst="rect">
            <a:avLst/>
          </a:prstGeom>
          <a:noFill/>
        </p:spPr>
        <p:txBody>
          <a:bodyPr wrap="square" rtlCol="0">
            <a:spAutoFit/>
          </a:bodyPr>
          <a:lstStyle/>
          <a:p>
            <a:r>
              <a:rPr lang="fr-FR" sz="1200" dirty="0"/>
              <a:t>Exemple : suivi des requêtes mot clé doliprane ou grippe en marqueur de l’épidémie de grippe</a:t>
            </a:r>
          </a:p>
          <a:p>
            <a:endParaRPr lang="fr-FR" sz="1400" dirty="0"/>
          </a:p>
        </p:txBody>
      </p:sp>
      <p:sp>
        <p:nvSpPr>
          <p:cNvPr id="34" name="ZoneTexte 33"/>
          <p:cNvSpPr txBox="1"/>
          <p:nvPr/>
        </p:nvSpPr>
        <p:spPr>
          <a:xfrm>
            <a:off x="3895578" y="4250918"/>
            <a:ext cx="2062480" cy="738664"/>
          </a:xfrm>
          <a:prstGeom prst="rect">
            <a:avLst/>
          </a:prstGeom>
          <a:noFill/>
        </p:spPr>
        <p:txBody>
          <a:bodyPr wrap="square" rtlCol="0">
            <a:spAutoFit/>
          </a:bodyPr>
          <a:lstStyle/>
          <a:p>
            <a:endParaRPr lang="fr-FR" sz="1400" dirty="0"/>
          </a:p>
          <a:p>
            <a:endParaRPr lang="fr-FR" sz="1400" dirty="0"/>
          </a:p>
          <a:p>
            <a:endParaRPr lang="fr-FR" sz="1400" dirty="0"/>
          </a:p>
        </p:txBody>
      </p:sp>
      <p:cxnSp>
        <p:nvCxnSpPr>
          <p:cNvPr id="36" name="Connecteur droit 35"/>
          <p:cNvCxnSpPr/>
          <p:nvPr/>
        </p:nvCxnSpPr>
        <p:spPr>
          <a:xfrm flipH="1">
            <a:off x="2843279" y="3925830"/>
            <a:ext cx="9796" cy="1684341"/>
          </a:xfrm>
          <a:prstGeom prst="line">
            <a:avLst/>
          </a:prstGeom>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1795680" y="4051831"/>
            <a:ext cx="1043378" cy="646331"/>
          </a:xfrm>
          <a:prstGeom prst="rect">
            <a:avLst/>
          </a:prstGeom>
          <a:noFill/>
        </p:spPr>
        <p:txBody>
          <a:bodyPr wrap="square" rtlCol="0">
            <a:spAutoFit/>
          </a:bodyPr>
          <a:lstStyle/>
          <a:p>
            <a:r>
              <a:rPr lang="fr-FR" sz="1200" dirty="0"/>
              <a:t>Non indexées</a:t>
            </a:r>
          </a:p>
          <a:p>
            <a:r>
              <a:rPr lang="fr-FR" sz="1200" dirty="0"/>
              <a:t>(pré-</a:t>
            </a:r>
            <a:r>
              <a:rPr lang="fr-FR" sz="1200" dirty="0" err="1"/>
              <a:t>print</a:t>
            </a:r>
            <a:r>
              <a:rPr lang="fr-FR" sz="1200" dirty="0"/>
              <a:t>)</a:t>
            </a:r>
          </a:p>
        </p:txBody>
      </p:sp>
      <p:sp>
        <p:nvSpPr>
          <p:cNvPr id="39" name="ZoneTexte 38"/>
          <p:cNvSpPr txBox="1"/>
          <p:nvPr/>
        </p:nvSpPr>
        <p:spPr>
          <a:xfrm>
            <a:off x="3027966" y="4089641"/>
            <a:ext cx="921224" cy="276999"/>
          </a:xfrm>
          <a:prstGeom prst="rect">
            <a:avLst/>
          </a:prstGeom>
          <a:noFill/>
        </p:spPr>
        <p:txBody>
          <a:bodyPr wrap="square" rtlCol="0">
            <a:spAutoFit/>
          </a:bodyPr>
          <a:lstStyle/>
          <a:p>
            <a:r>
              <a:rPr lang="fr-FR" sz="1200" dirty="0"/>
              <a:t>Indexées</a:t>
            </a:r>
          </a:p>
        </p:txBody>
      </p:sp>
      <p:sp>
        <p:nvSpPr>
          <p:cNvPr id="42" name="ZoneTexte 41"/>
          <p:cNvSpPr txBox="1"/>
          <p:nvPr/>
        </p:nvSpPr>
        <p:spPr>
          <a:xfrm>
            <a:off x="1207482" y="2859278"/>
            <a:ext cx="7519970" cy="307777"/>
          </a:xfrm>
          <a:prstGeom prst="rect">
            <a:avLst/>
          </a:prstGeom>
          <a:noFill/>
        </p:spPr>
        <p:txBody>
          <a:bodyPr wrap="square" rtlCol="0">
            <a:spAutoFit/>
          </a:bodyPr>
          <a:lstStyle/>
          <a:p>
            <a:pPr algn="ctr"/>
            <a:r>
              <a:rPr lang="fr-FR" sz="1400" b="1" dirty="0">
                <a:solidFill>
                  <a:schemeClr val="bg1"/>
                </a:solidFill>
              </a:rPr>
              <a:t>Covid-19</a:t>
            </a:r>
            <a:endParaRPr lang="fr-FR" b="1" dirty="0">
              <a:solidFill>
                <a:schemeClr val="bg1"/>
              </a:solidFill>
            </a:endParaRPr>
          </a:p>
        </p:txBody>
      </p:sp>
      <p:sp>
        <p:nvSpPr>
          <p:cNvPr id="49" name="Rectangle 48"/>
          <p:cNvSpPr/>
          <p:nvPr/>
        </p:nvSpPr>
        <p:spPr>
          <a:xfrm>
            <a:off x="1231618" y="904742"/>
            <a:ext cx="7495835" cy="3202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1223247" y="1458584"/>
            <a:ext cx="7495835" cy="3202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1234833" y="902819"/>
            <a:ext cx="7492620" cy="307777"/>
          </a:xfrm>
          <a:prstGeom prst="rect">
            <a:avLst/>
          </a:prstGeom>
          <a:noFill/>
        </p:spPr>
        <p:txBody>
          <a:bodyPr wrap="square" rtlCol="0">
            <a:spAutoFit/>
          </a:bodyPr>
          <a:lstStyle/>
          <a:p>
            <a:pPr algn="ctr"/>
            <a:r>
              <a:rPr lang="fr-FR" sz="1400" b="1" dirty="0">
                <a:solidFill>
                  <a:schemeClr val="bg1"/>
                </a:solidFill>
              </a:rPr>
              <a:t>Pathologies non infectieuses </a:t>
            </a:r>
            <a:r>
              <a:rPr lang="fr-FR" sz="1400" b="1" dirty="0" smtClean="0">
                <a:solidFill>
                  <a:schemeClr val="bg1"/>
                </a:solidFill>
              </a:rPr>
              <a:t>(risques NRBC, pharmacovigilance </a:t>
            </a:r>
            <a:r>
              <a:rPr lang="fr-FR" sz="1400" b="1" dirty="0">
                <a:solidFill>
                  <a:schemeClr val="bg1"/>
                </a:solidFill>
              </a:rPr>
              <a:t>e</a:t>
            </a:r>
            <a:r>
              <a:rPr lang="fr-FR" sz="1400" b="1" dirty="0" smtClean="0">
                <a:solidFill>
                  <a:schemeClr val="bg1"/>
                </a:solidFill>
              </a:rPr>
              <a:t>tc.)</a:t>
            </a:r>
            <a:endParaRPr lang="fr-FR" b="1" dirty="0">
              <a:solidFill>
                <a:schemeClr val="bg1"/>
              </a:solidFill>
            </a:endParaRPr>
          </a:p>
        </p:txBody>
      </p:sp>
      <p:sp>
        <p:nvSpPr>
          <p:cNvPr id="52" name="ZoneTexte 51"/>
          <p:cNvSpPr txBox="1"/>
          <p:nvPr/>
        </p:nvSpPr>
        <p:spPr>
          <a:xfrm>
            <a:off x="1220033" y="1452732"/>
            <a:ext cx="7492620" cy="307777"/>
          </a:xfrm>
          <a:prstGeom prst="rect">
            <a:avLst/>
          </a:prstGeom>
          <a:noFill/>
        </p:spPr>
        <p:txBody>
          <a:bodyPr wrap="square" rtlCol="0">
            <a:spAutoFit/>
          </a:bodyPr>
          <a:lstStyle/>
          <a:p>
            <a:pPr algn="ctr"/>
            <a:r>
              <a:rPr lang="fr-FR" sz="1400" b="1" dirty="0">
                <a:solidFill>
                  <a:schemeClr val="bg1"/>
                </a:solidFill>
              </a:rPr>
              <a:t>Infections fongiques</a:t>
            </a:r>
            <a:endParaRPr lang="fr-FR" b="1" dirty="0">
              <a:solidFill>
                <a:schemeClr val="bg1"/>
              </a:solidFill>
            </a:endParaRPr>
          </a:p>
        </p:txBody>
      </p:sp>
      <p:sp>
        <p:nvSpPr>
          <p:cNvPr id="53" name="ZoneTexte 52"/>
          <p:cNvSpPr txBox="1"/>
          <p:nvPr/>
        </p:nvSpPr>
        <p:spPr>
          <a:xfrm>
            <a:off x="1223247" y="1998116"/>
            <a:ext cx="7492620" cy="307777"/>
          </a:xfrm>
          <a:prstGeom prst="rect">
            <a:avLst/>
          </a:prstGeom>
          <a:noFill/>
        </p:spPr>
        <p:txBody>
          <a:bodyPr wrap="square" rtlCol="0">
            <a:spAutoFit/>
          </a:bodyPr>
          <a:lstStyle/>
          <a:p>
            <a:pPr algn="ctr"/>
            <a:r>
              <a:rPr lang="fr-FR" sz="1400" b="1" dirty="0">
                <a:solidFill>
                  <a:schemeClr val="bg1"/>
                </a:solidFill>
              </a:rPr>
              <a:t>Infections bactériennes</a:t>
            </a:r>
            <a:endParaRPr lang="fr-FR" b="1" dirty="0">
              <a:solidFill>
                <a:schemeClr val="bg1"/>
              </a:solidFill>
            </a:endParaRPr>
          </a:p>
        </p:txBody>
      </p:sp>
      <p:pic>
        <p:nvPicPr>
          <p:cNvPr id="54" name="Image 53"/>
          <p:cNvPicPr>
            <a:picLocks noChangeAspect="1"/>
          </p:cNvPicPr>
          <p:nvPr/>
        </p:nvPicPr>
        <p:blipFill rotWithShape="1">
          <a:blip r:embed="rId2" cstate="print">
            <a:extLst>
              <a:ext uri="{28A0092B-C50C-407E-A947-70E740481C1C}">
                <a14:useLocalDpi xmlns:a14="http://schemas.microsoft.com/office/drawing/2010/main" val="0"/>
              </a:ext>
            </a:extLst>
          </a:blip>
          <a:srcRect l="2460" t="2981" r="2610" b="40980"/>
          <a:stretch/>
        </p:blipFill>
        <p:spPr>
          <a:xfrm>
            <a:off x="4332697" y="4918630"/>
            <a:ext cx="1340683" cy="415507"/>
          </a:xfrm>
          <a:prstGeom prst="rect">
            <a:avLst/>
          </a:prstGeom>
        </p:spPr>
      </p:pic>
      <p:pic>
        <p:nvPicPr>
          <p:cNvPr id="55" name="Image 54"/>
          <p:cNvPicPr>
            <a:picLocks noChangeAspect="1"/>
          </p:cNvPicPr>
          <p:nvPr/>
        </p:nvPicPr>
        <p:blipFill rotWithShape="1">
          <a:blip r:embed="rId3">
            <a:extLst>
              <a:ext uri="{28A0092B-C50C-407E-A947-70E740481C1C}">
                <a14:useLocalDpi xmlns:a14="http://schemas.microsoft.com/office/drawing/2010/main" val="0"/>
              </a:ext>
            </a:extLst>
          </a:blip>
          <a:srcRect l="27197" r="29565" b="50335"/>
          <a:stretch/>
        </p:blipFill>
        <p:spPr>
          <a:xfrm>
            <a:off x="4514257" y="4066955"/>
            <a:ext cx="825121" cy="228409"/>
          </a:xfrm>
          <a:prstGeom prst="rect">
            <a:avLst/>
          </a:prstGeom>
        </p:spPr>
      </p:pic>
      <p:pic>
        <p:nvPicPr>
          <p:cNvPr id="56" name="Imag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2099" y="4892308"/>
            <a:ext cx="586854" cy="330105"/>
          </a:xfrm>
          <a:prstGeom prst="rect">
            <a:avLst/>
          </a:prstGeom>
        </p:spPr>
      </p:pic>
      <p:pic>
        <p:nvPicPr>
          <p:cNvPr id="57" name="Imag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619" y="4841631"/>
            <a:ext cx="445148" cy="394003"/>
          </a:xfrm>
          <a:prstGeom prst="rect">
            <a:avLst/>
          </a:prstGeom>
        </p:spPr>
      </p:pic>
      <p:cxnSp>
        <p:nvCxnSpPr>
          <p:cNvPr id="63" name="Connecteur droit avec flèche 62"/>
          <p:cNvCxnSpPr/>
          <p:nvPr/>
        </p:nvCxnSpPr>
        <p:spPr>
          <a:xfrm>
            <a:off x="11276453" y="5957133"/>
            <a:ext cx="585069" cy="0"/>
          </a:xfrm>
          <a:prstGeom prst="straightConnector1">
            <a:avLst/>
          </a:prstGeom>
          <a:ln>
            <a:noFill/>
            <a:tailEnd type="triangle"/>
          </a:ln>
        </p:spPr>
        <p:style>
          <a:lnRef idx="1">
            <a:schemeClr val="dk1"/>
          </a:lnRef>
          <a:fillRef idx="0">
            <a:schemeClr val="dk1"/>
          </a:fillRef>
          <a:effectRef idx="0">
            <a:schemeClr val="dk1"/>
          </a:effectRef>
          <a:fontRef idx="minor">
            <a:schemeClr val="tx1"/>
          </a:fontRef>
        </p:style>
      </p:cxnSp>
      <p:sp>
        <p:nvSpPr>
          <p:cNvPr id="58" name="ZoneTexte 57"/>
          <p:cNvSpPr txBox="1"/>
          <p:nvPr/>
        </p:nvSpPr>
        <p:spPr>
          <a:xfrm>
            <a:off x="3804487" y="5780039"/>
            <a:ext cx="3523776" cy="276999"/>
          </a:xfrm>
          <a:prstGeom prst="rect">
            <a:avLst/>
          </a:prstGeom>
          <a:noFill/>
        </p:spPr>
        <p:txBody>
          <a:bodyPr wrap="square" rtlCol="0">
            <a:spAutoFit/>
          </a:bodyPr>
          <a:lstStyle/>
          <a:p>
            <a:pPr algn="ctr"/>
            <a:r>
              <a:rPr lang="fr-FR" sz="1200" b="1" dirty="0" smtClean="0">
                <a:solidFill>
                  <a:schemeClr val="bg1"/>
                </a:solidFill>
              </a:rPr>
              <a:t>Elargissement à d’autres sources</a:t>
            </a:r>
            <a:endParaRPr lang="fr-FR" sz="1600" b="1" dirty="0">
              <a:solidFill>
                <a:schemeClr val="bg1"/>
              </a:solidFill>
            </a:endParaRPr>
          </a:p>
        </p:txBody>
      </p:sp>
      <p:sp>
        <p:nvSpPr>
          <p:cNvPr id="35"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a:xfrm>
            <a:off x="3909384" y="292955"/>
            <a:ext cx="7839908" cy="480000"/>
          </a:xfrm>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endParaRPr lang="fr-FR" sz="800" dirty="0">
              <a:solidFill>
                <a:srgbClr val="C00000"/>
              </a:solidFill>
            </a:endParaRPr>
          </a:p>
        </p:txBody>
      </p:sp>
    </p:spTree>
    <p:extLst>
      <p:ext uri="{BB962C8B-B14F-4D97-AF65-F5344CB8AC3E}">
        <p14:creationId xmlns:p14="http://schemas.microsoft.com/office/powerpoint/2010/main" val="9133464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438</Words>
  <Application>Microsoft Office PowerPoint</Application>
  <PresentationFormat>Grand écran</PresentationFormat>
  <Paragraphs>74</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Calibri Light</vt:lpstr>
      <vt:lpstr>Thème Office</vt:lpstr>
      <vt:lpstr> </vt:lpstr>
      <vt:lpstr>Module Veille</vt:lpstr>
      <vt:lpstr>Module Veille      </vt:lpstr>
      <vt:lpstr>Module Veille</vt:lpstr>
      <vt:lpstr>Module Veille      </vt:lpstr>
      <vt:lpstr>Module Veille: Prochaines étapes </vt:lpstr>
      <vt:lpstr>Présentation PowerPoint</vt:lpstr>
    </vt:vector>
  </TitlesOfParts>
  <Company>PPT/DSI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SEHR, Léo (DGS/COVID-19)</dc:creator>
  <cp:lastModifiedBy>SEHR, Léo (DGS/COVID-19)</cp:lastModifiedBy>
  <cp:revision>2</cp:revision>
  <dcterms:created xsi:type="dcterms:W3CDTF">2020-12-01T11:00:54Z</dcterms:created>
  <dcterms:modified xsi:type="dcterms:W3CDTF">2020-12-01T11:09:55Z</dcterms:modified>
</cp:coreProperties>
</file>