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Lst>
  <p:notesMasterIdLst>
    <p:notesMasterId r:id="rId40"/>
  </p:notesMasterIdLst>
  <p:handoutMasterIdLst>
    <p:handoutMasterId r:id="rId41"/>
  </p:handoutMasterIdLst>
  <p:sldIdLst>
    <p:sldId id="256" r:id="rId3"/>
    <p:sldId id="634" r:id="rId4"/>
    <p:sldId id="638" r:id="rId5"/>
    <p:sldId id="671" r:id="rId6"/>
    <p:sldId id="672" r:id="rId7"/>
    <p:sldId id="639" r:id="rId8"/>
    <p:sldId id="640" r:id="rId9"/>
    <p:sldId id="641" r:id="rId10"/>
    <p:sldId id="642" r:id="rId11"/>
    <p:sldId id="643" r:id="rId12"/>
    <p:sldId id="644" r:id="rId13"/>
    <p:sldId id="668" r:id="rId14"/>
    <p:sldId id="669" r:id="rId15"/>
    <p:sldId id="670" r:id="rId16"/>
    <p:sldId id="645" r:id="rId17"/>
    <p:sldId id="646" r:id="rId18"/>
    <p:sldId id="647" r:id="rId19"/>
    <p:sldId id="648" r:id="rId20"/>
    <p:sldId id="649" r:id="rId21"/>
    <p:sldId id="650" r:id="rId22"/>
    <p:sldId id="651" r:id="rId23"/>
    <p:sldId id="652" r:id="rId24"/>
    <p:sldId id="653" r:id="rId25"/>
    <p:sldId id="654" r:id="rId26"/>
    <p:sldId id="655" r:id="rId27"/>
    <p:sldId id="656" r:id="rId28"/>
    <p:sldId id="657" r:id="rId29"/>
    <p:sldId id="658" r:id="rId30"/>
    <p:sldId id="659" r:id="rId31"/>
    <p:sldId id="661" r:id="rId32"/>
    <p:sldId id="660" r:id="rId33"/>
    <p:sldId id="662" r:id="rId34"/>
    <p:sldId id="663" r:id="rId35"/>
    <p:sldId id="664" r:id="rId36"/>
    <p:sldId id="666" r:id="rId37"/>
    <p:sldId id="667" r:id="rId38"/>
    <p:sldId id="665" r:id="rId39"/>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888EB"/>
    <a:srgbClr val="575756"/>
    <a:srgbClr val="E965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86569" autoAdjust="0"/>
  </p:normalViewPr>
  <p:slideViewPr>
    <p:cSldViewPr showGuides="1">
      <p:cViewPr varScale="1">
        <p:scale>
          <a:sx n="94" d="100"/>
          <a:sy n="94" d="100"/>
        </p:scale>
        <p:origin x="-468" y="-15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27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581A9F7-59D3-407C-92E4-BB9DB0FE2BE6}" type="datetimeFigureOut">
              <a:rPr lang="fr-FR" smtClean="0"/>
              <a:t>10/03/2020</a:t>
            </a:fld>
            <a:endParaRPr lang="fr-FR" dirty="0"/>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5A5BB1D-6E20-4B47-89E1-C6A18D6938FB}" type="slidenum">
              <a:rPr lang="fr-FR" smtClean="0"/>
              <a:t>‹N°›</a:t>
            </a:fld>
            <a:endParaRPr lang="fr-FR" dirty="0"/>
          </a:p>
        </p:txBody>
      </p:sp>
    </p:spTree>
    <p:extLst>
      <p:ext uri="{BB962C8B-B14F-4D97-AF65-F5344CB8AC3E}">
        <p14:creationId xmlns:p14="http://schemas.microsoft.com/office/powerpoint/2010/main" val="3345046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F428F76-8A72-4773-AC9E-2906146B7FDF}" type="datetimeFigureOut">
              <a:rPr lang="fr-FR" smtClean="0"/>
              <a:t>10/03/2020</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D8F30E5-0EDA-433A-A1FE-9D6C6B094BBF}" type="slidenum">
              <a:rPr lang="fr-FR" smtClean="0"/>
              <a:t>‹N°›</a:t>
            </a:fld>
            <a:endParaRPr lang="fr-FR" dirty="0"/>
          </a:p>
        </p:txBody>
      </p:sp>
    </p:spTree>
    <p:extLst>
      <p:ext uri="{BB962C8B-B14F-4D97-AF65-F5344CB8AC3E}">
        <p14:creationId xmlns:p14="http://schemas.microsoft.com/office/powerpoint/2010/main" val="9284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3915259" y="404672"/>
            <a:ext cx="4966320" cy="1944215"/>
          </a:xfrm>
        </p:spPr>
        <p:txBody>
          <a:bodyPr>
            <a:normAutofit/>
          </a:bodyPr>
          <a:lstStyle>
            <a:lvl1pPr>
              <a:defRPr sz="3600" b="1">
                <a:solidFill>
                  <a:schemeClr val="tx1"/>
                </a:solidFill>
                <a:latin typeface="Candara" panose="020E0502030303020204" pitchFamily="34" charset="0"/>
              </a:defRPr>
            </a:lvl1pPr>
          </a:lstStyle>
          <a:p>
            <a:r>
              <a:rPr lang="fr-FR" dirty="0"/>
              <a:t>Modifiez le style du titre</a:t>
            </a:r>
          </a:p>
        </p:txBody>
      </p:sp>
      <p:sp>
        <p:nvSpPr>
          <p:cNvPr id="3" name="Sous-titre 2"/>
          <p:cNvSpPr>
            <a:spLocks noGrp="1"/>
          </p:cNvSpPr>
          <p:nvPr>
            <p:ph type="subTitle" idx="1"/>
          </p:nvPr>
        </p:nvSpPr>
        <p:spPr>
          <a:xfrm>
            <a:off x="3885434" y="2564904"/>
            <a:ext cx="5007046" cy="1152128"/>
          </a:xfrm>
        </p:spPr>
        <p:txBody>
          <a:bodyPr>
            <a:normAutofit/>
          </a:bodyPr>
          <a:lstStyle>
            <a:lvl1pPr marL="0" indent="0" algn="ctr">
              <a:buNone/>
              <a:defRPr sz="2400" b="1">
                <a:solidFill>
                  <a:schemeClr val="tx1"/>
                </a:solidFill>
                <a:latin typeface="Candara" panose="020E05020303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p>
        </p:txBody>
      </p:sp>
      <p:sp>
        <p:nvSpPr>
          <p:cNvPr id="4" name="Espace réservé de la date 3"/>
          <p:cNvSpPr>
            <a:spLocks noGrp="1"/>
          </p:cNvSpPr>
          <p:nvPr>
            <p:ph type="dt" sz="half" idx="10"/>
          </p:nvPr>
        </p:nvSpPr>
        <p:spPr/>
        <p:txBody>
          <a:bodyPr/>
          <a:lstStyle/>
          <a:p>
            <a:fld id="{D9F61166-7072-4430-8255-213B95D1FF41}" type="datetimeFigureOut">
              <a:rPr lang="fr-FR" smtClean="0"/>
              <a:t>10/03/2020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B66EA96-6201-4890-880C-9B3335DC3542}" type="slidenum">
              <a:rPr lang="fr-FR" smtClean="0"/>
              <a:t>‹N°›</a:t>
            </a:fld>
            <a:endParaRPr lang="fr-FR" dirty="0"/>
          </a:p>
        </p:txBody>
      </p:sp>
      <p:sp>
        <p:nvSpPr>
          <p:cNvPr id="7" name="AutoShape 2"/>
          <p:cNvSpPr>
            <a:spLocks noChangeArrowheads="1"/>
          </p:cNvSpPr>
          <p:nvPr userDrawn="1"/>
        </p:nvSpPr>
        <p:spPr bwMode="auto">
          <a:xfrm>
            <a:off x="3851920" y="3789240"/>
            <a:ext cx="1800000" cy="1800000"/>
          </a:xfrm>
          <a:prstGeom prst="flowChartDecision">
            <a:avLst/>
          </a:prstGeom>
          <a:solidFill>
            <a:srgbClr val="E9652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8" name="AutoShape 3"/>
          <p:cNvSpPr>
            <a:spLocks noChangeArrowheads="1"/>
          </p:cNvSpPr>
          <p:nvPr userDrawn="1"/>
        </p:nvSpPr>
        <p:spPr bwMode="auto">
          <a:xfrm>
            <a:off x="6012160" y="3789240"/>
            <a:ext cx="1800000" cy="1800000"/>
          </a:xfrm>
          <a:prstGeom prst="flowChartDecision">
            <a:avLst/>
          </a:prstGeom>
          <a:solidFill>
            <a:srgbClr val="F9BF0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fr-FR" dirty="0"/>
          </a:p>
        </p:txBody>
      </p:sp>
      <p:sp>
        <p:nvSpPr>
          <p:cNvPr id="9" name="AutoShape 4"/>
          <p:cNvSpPr>
            <a:spLocks noChangeArrowheads="1"/>
          </p:cNvSpPr>
          <p:nvPr userDrawn="1"/>
        </p:nvSpPr>
        <p:spPr bwMode="auto">
          <a:xfrm>
            <a:off x="4932040" y="4869360"/>
            <a:ext cx="1800000" cy="1800000"/>
          </a:xfrm>
          <a:prstGeom prst="flowChartDecision">
            <a:avLst/>
          </a:prstGeom>
          <a:solidFill>
            <a:srgbClr val="039DBE"/>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fr-FR" dirty="0"/>
          </a:p>
        </p:txBody>
      </p:sp>
      <p:sp>
        <p:nvSpPr>
          <p:cNvPr id="10" name="AutoShape 5"/>
          <p:cNvSpPr>
            <a:spLocks noChangeArrowheads="1"/>
          </p:cNvSpPr>
          <p:nvPr userDrawn="1"/>
        </p:nvSpPr>
        <p:spPr bwMode="auto">
          <a:xfrm>
            <a:off x="7118125" y="4843128"/>
            <a:ext cx="1800000" cy="1800000"/>
          </a:xfrm>
          <a:prstGeom prst="flowChartDecision">
            <a:avLst/>
          </a:prstGeom>
          <a:solidFill>
            <a:srgbClr val="565657"/>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fr-FR" dirty="0"/>
          </a:p>
        </p:txBody>
      </p: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459" y="980728"/>
            <a:ext cx="3558048" cy="2341196"/>
          </a:xfrm>
          <a:prstGeom prst="rect">
            <a:avLst/>
          </a:prstGeom>
        </p:spPr>
      </p:pic>
      <p:sp>
        <p:nvSpPr>
          <p:cNvPr id="12" name="ZoneTexte 11"/>
          <p:cNvSpPr txBox="1"/>
          <p:nvPr userDrawn="1"/>
        </p:nvSpPr>
        <p:spPr>
          <a:xfrm>
            <a:off x="179512" y="5589240"/>
            <a:ext cx="3038717" cy="338554"/>
          </a:xfrm>
          <a:prstGeom prst="rect">
            <a:avLst/>
          </a:prstGeom>
          <a:noFill/>
        </p:spPr>
        <p:txBody>
          <a:bodyPr wrap="none" rtlCol="0">
            <a:spAutoFit/>
          </a:bodyPr>
          <a:lstStyle/>
          <a:p>
            <a:r>
              <a:rPr lang="fr-FR" sz="1600" b="1" dirty="0">
                <a:solidFill>
                  <a:schemeClr val="tx1"/>
                </a:solidFill>
                <a:latin typeface="Candara" panose="020E0502030303020204" pitchFamily="34" charset="0"/>
              </a:rPr>
              <a:t>www.cpias-nouvelle-aquitaine.fr</a:t>
            </a:r>
          </a:p>
        </p:txBody>
      </p:sp>
      <p:sp>
        <p:nvSpPr>
          <p:cNvPr id="13" name="ZoneTexte 12"/>
          <p:cNvSpPr txBox="1"/>
          <p:nvPr userDrawn="1"/>
        </p:nvSpPr>
        <p:spPr>
          <a:xfrm>
            <a:off x="1115621" y="6049417"/>
            <a:ext cx="1180131" cy="338554"/>
          </a:xfrm>
          <a:prstGeom prst="rect">
            <a:avLst/>
          </a:prstGeom>
          <a:noFill/>
        </p:spPr>
        <p:txBody>
          <a:bodyPr wrap="none" rtlCol="0">
            <a:spAutoFit/>
          </a:bodyPr>
          <a:lstStyle/>
          <a:p>
            <a:r>
              <a:rPr lang="fr-FR" sz="1600" b="1" dirty="0">
                <a:solidFill>
                  <a:schemeClr val="tx1"/>
                </a:solidFill>
                <a:latin typeface="Candara" panose="020E0502030303020204" pitchFamily="34" charset="0"/>
              </a:rPr>
              <a:t>@CPIASNA</a:t>
            </a:r>
          </a:p>
        </p:txBody>
      </p:sp>
    </p:spTree>
    <p:extLst>
      <p:ext uri="{BB962C8B-B14F-4D97-AF65-F5344CB8AC3E}">
        <p14:creationId xmlns:p14="http://schemas.microsoft.com/office/powerpoint/2010/main" val="2060777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9F61166-7072-4430-8255-213B95D1FF41}" type="datetimeFigureOut">
              <a:rPr lang="fr-FR" smtClean="0"/>
              <a:t>10/03/2020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B66EA96-6201-4890-880C-9B3335DC3542}" type="slidenum">
              <a:rPr lang="fr-FR" smtClean="0"/>
              <a:t>‹N°›</a:t>
            </a:fld>
            <a:endParaRPr lang="fr-FR" dirty="0"/>
          </a:p>
        </p:txBody>
      </p:sp>
    </p:spTree>
    <p:extLst>
      <p:ext uri="{BB962C8B-B14F-4D97-AF65-F5344CB8AC3E}">
        <p14:creationId xmlns:p14="http://schemas.microsoft.com/office/powerpoint/2010/main" val="306666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6"/>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46"/>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9F61166-7072-4430-8255-213B95D1FF41}" type="datetimeFigureOut">
              <a:rPr lang="fr-FR" smtClean="0"/>
              <a:t>10/03/2020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B66EA96-6201-4890-880C-9B3335DC3542}" type="slidenum">
              <a:rPr lang="fr-FR" smtClean="0"/>
              <a:t>‹N°›</a:t>
            </a:fld>
            <a:endParaRPr lang="fr-FR" dirty="0"/>
          </a:p>
        </p:txBody>
      </p:sp>
    </p:spTree>
    <p:extLst>
      <p:ext uri="{BB962C8B-B14F-4D97-AF65-F5344CB8AC3E}">
        <p14:creationId xmlns:p14="http://schemas.microsoft.com/office/powerpoint/2010/main" val="2387227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2" descr="sf2h_logotype_rv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27" y="15875"/>
            <a:ext cx="3642077"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6"/>
          <p:cNvSpPr>
            <a:spLocks/>
          </p:cNvSpPr>
          <p:nvPr/>
        </p:nvSpPr>
        <p:spPr bwMode="auto">
          <a:xfrm>
            <a:off x="7964311" y="0"/>
            <a:ext cx="1152878" cy="6858000"/>
          </a:xfrm>
          <a:prstGeom prst="rect">
            <a:avLst/>
          </a:prstGeom>
          <a:solidFill>
            <a:srgbClr val="BBE2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fr-FR" altLang="fr-FR" dirty="0">
              <a:solidFill>
                <a:srgbClr val="000000"/>
              </a:solidFill>
              <a:ea typeface="ＭＳ Ｐゴシック" pitchFamily="34" charset="-128"/>
            </a:endParaRPr>
          </a:p>
        </p:txBody>
      </p:sp>
      <p:sp>
        <p:nvSpPr>
          <p:cNvPr id="6" name="Freeform 11"/>
          <p:cNvSpPr>
            <a:spLocks noChangeArrowheads="1"/>
          </p:cNvSpPr>
          <p:nvPr/>
        </p:nvSpPr>
        <p:spPr bwMode="white">
          <a:xfrm>
            <a:off x="8284634" y="0"/>
            <a:ext cx="860778" cy="6858000"/>
          </a:xfrm>
          <a:custGeom>
            <a:avLst/>
            <a:gdLst>
              <a:gd name="T0" fmla="*/ 0 w 3762978"/>
              <a:gd name="T1" fmla="*/ 0 h 6858000"/>
              <a:gd name="T2" fmla="*/ 0 w 3762978"/>
              <a:gd name="T3" fmla="*/ 0 h 6858000"/>
              <a:gd name="T4" fmla="*/ 0 w 3762978"/>
              <a:gd name="T5" fmla="*/ 6858000 h 6858000"/>
              <a:gd name="T6" fmla="*/ 0 w 3762978"/>
              <a:gd name="T7" fmla="*/ 6858000 h 6858000"/>
              <a:gd name="T8" fmla="*/ 0 w 3762978"/>
              <a:gd name="T9" fmla="*/ 4337049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62978" h="6858000">
                <a:moveTo>
                  <a:pt x="0" y="0"/>
                </a:moveTo>
                <a:lnTo>
                  <a:pt x="3762978" y="0"/>
                </a:lnTo>
                <a:lnTo>
                  <a:pt x="3762978" y="6858000"/>
                </a:lnTo>
                <a:lnTo>
                  <a:pt x="338667" y="6858000"/>
                </a:lnTo>
                <a:lnTo>
                  <a:pt x="1189567" y="4337050"/>
                </a:lnTo>
                <a:lnTo>
                  <a:pt x="0" y="0"/>
                </a:lnTo>
                <a:close/>
              </a:path>
            </a:pathLst>
          </a:custGeom>
          <a:solidFill>
            <a:srgbClr val="004667"/>
          </a:solidFill>
          <a:ln>
            <a:noFill/>
          </a:ln>
          <a:extLst>
            <a:ext uri="{91240B29-F687-4F45-9708-019B960494DF}">
              <a14:hiddenLine xmlns:a14="http://schemas.microsoft.com/office/drawing/2010/main" w="9525">
                <a:solidFill>
                  <a:schemeClr val="tx1"/>
                </a:solidFill>
                <a:round/>
                <a:headEnd/>
                <a:tailEnd/>
              </a14:hiddenLine>
            </a:ext>
          </a:extLst>
        </p:spPr>
        <p:txBody>
          <a:bodyPr/>
          <a:lstStyle/>
          <a:p>
            <a:pPr eaLnBrk="0" fontAlgn="base" hangingPunct="0">
              <a:spcBef>
                <a:spcPct val="0"/>
              </a:spcBef>
              <a:spcAft>
                <a:spcPct val="0"/>
              </a:spcAft>
            </a:pPr>
            <a:endParaRPr lang="fr-FR" dirty="0">
              <a:solidFill>
                <a:srgbClr val="000000"/>
              </a:solidFill>
              <a:latin typeface="Arial" pitchFamily="34" charset="0"/>
              <a:ea typeface="ＭＳ Ｐゴシック" pitchFamily="34" charset="-128"/>
            </a:endParaRPr>
          </a:p>
        </p:txBody>
      </p:sp>
      <p:sp>
        <p:nvSpPr>
          <p:cNvPr id="1019910" name="Rectangle 6"/>
          <p:cNvSpPr>
            <a:spLocks noGrp="1" noChangeArrowheads="1"/>
          </p:cNvSpPr>
          <p:nvPr>
            <p:ph type="ctrTitle"/>
          </p:nvPr>
        </p:nvSpPr>
        <p:spPr>
          <a:xfrm>
            <a:off x="692856" y="2390784"/>
            <a:ext cx="6695722" cy="1470025"/>
          </a:xfrm>
        </p:spPr>
        <p:txBody>
          <a:bodyPr/>
          <a:lstStyle>
            <a:lvl1pPr>
              <a:defRPr sz="4000"/>
            </a:lvl1pPr>
          </a:lstStyle>
          <a:p>
            <a:pPr lvl="0"/>
            <a:r>
              <a:rPr lang="fr-FR" altLang="fr-FR" noProof="0"/>
              <a:t>Cliquez pour modifier le style du titre</a:t>
            </a:r>
          </a:p>
        </p:txBody>
      </p:sp>
      <p:sp>
        <p:nvSpPr>
          <p:cNvPr id="1019911" name="Rectangle 7"/>
          <p:cNvSpPr>
            <a:spLocks noGrp="1" noChangeArrowheads="1"/>
          </p:cNvSpPr>
          <p:nvPr>
            <p:ph type="subTitle" idx="1"/>
          </p:nvPr>
        </p:nvSpPr>
        <p:spPr>
          <a:xfrm>
            <a:off x="1003305" y="4221172"/>
            <a:ext cx="6193366" cy="1417637"/>
          </a:xfrm>
        </p:spPr>
        <p:txBody>
          <a:bodyPr/>
          <a:lstStyle>
            <a:lvl1pPr marL="0" indent="0" algn="ctr">
              <a:buFontTx/>
              <a:buNone/>
              <a:defRPr>
                <a:solidFill>
                  <a:srgbClr val="F6921E"/>
                </a:solidFill>
              </a:defRPr>
            </a:lvl1pPr>
          </a:lstStyle>
          <a:p>
            <a:pPr lvl="0"/>
            <a:r>
              <a:rPr lang="fr-FR" altLang="fr-FR" noProof="0"/>
              <a:t>Cliquez pour modifier le style des sous-titres du masque</a:t>
            </a:r>
          </a:p>
        </p:txBody>
      </p:sp>
    </p:spTree>
    <p:extLst>
      <p:ext uri="{BB962C8B-B14F-4D97-AF65-F5344CB8AC3E}">
        <p14:creationId xmlns:p14="http://schemas.microsoft.com/office/powerpoint/2010/main" val="3008837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lvl1pPr>
              <a:buClr>
                <a:srgbClr val="C00000"/>
              </a:buClr>
              <a:defRPr/>
            </a:lvl1pPr>
            <a:lvl3pPr>
              <a:buClr>
                <a:schemeClr val="accent5">
                  <a:lumMod val="50000"/>
                </a:schemeClr>
              </a:buClr>
              <a:defRPr/>
            </a:lvl3pPr>
            <a:lvl4pPr>
              <a:buClr>
                <a:srgbClr val="005B60"/>
              </a:buClr>
              <a:defRPr/>
            </a:lvl4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EB99B8A4-065A-4329-BC12-A9BC9E807BB8}" type="slidenum">
              <a:rPr lang="fr-FR" altLang="fr-FR"/>
              <a:pPr>
                <a:defRPr/>
              </a:pPr>
              <a:t>‹N°›</a:t>
            </a:fld>
            <a:endParaRPr lang="fr-FR" altLang="fr-FR" dirty="0"/>
          </a:p>
        </p:txBody>
      </p:sp>
    </p:spTree>
    <p:extLst>
      <p:ext uri="{BB962C8B-B14F-4D97-AF65-F5344CB8AC3E}">
        <p14:creationId xmlns:p14="http://schemas.microsoft.com/office/powerpoint/2010/main" val="4061010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489" y="4406909"/>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64BC6986-580F-4020-918D-54903D2BB223}" type="slidenum">
              <a:rPr lang="fr-FR" altLang="fr-FR"/>
              <a:pPr>
                <a:defRPr/>
              </a:pPr>
              <a:t>‹N°›</a:t>
            </a:fld>
            <a:endParaRPr lang="fr-FR" altLang="fr-FR" dirty="0"/>
          </a:p>
        </p:txBody>
      </p:sp>
    </p:spTree>
    <p:extLst>
      <p:ext uri="{BB962C8B-B14F-4D97-AF65-F5344CB8AC3E}">
        <p14:creationId xmlns:p14="http://schemas.microsoft.com/office/powerpoint/2010/main" val="1987058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795867" y="1566863"/>
            <a:ext cx="3612444"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543778" y="1566863"/>
            <a:ext cx="3612444"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7AE2ACE8-B1B6-4D80-93CC-36339A676333}" type="slidenum">
              <a:rPr lang="fr-FR" altLang="fr-FR"/>
              <a:pPr>
                <a:defRPr/>
              </a:pPr>
              <a:t>‹N°›</a:t>
            </a:fld>
            <a:endParaRPr lang="fr-FR" altLang="fr-FR" dirty="0"/>
          </a:p>
        </p:txBody>
      </p:sp>
    </p:spTree>
    <p:extLst>
      <p:ext uri="{BB962C8B-B14F-4D97-AF65-F5344CB8AC3E}">
        <p14:creationId xmlns:p14="http://schemas.microsoft.com/office/powerpoint/2010/main" val="1909321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ltLang="fr-FR" dirty="0"/>
          </a:p>
        </p:txBody>
      </p:sp>
      <p:sp>
        <p:nvSpPr>
          <p:cNvPr id="8" name="Rectangle 5"/>
          <p:cNvSpPr>
            <a:spLocks noGrp="1" noChangeArrowheads="1"/>
          </p:cNvSpPr>
          <p:nvPr>
            <p:ph type="ftr" sz="quarter" idx="11"/>
          </p:nvPr>
        </p:nvSpPr>
        <p:spPr>
          <a:ln/>
        </p:spPr>
        <p:txBody>
          <a:bodyPr/>
          <a:lstStyle>
            <a:lvl1pPr>
              <a:defRPr/>
            </a:lvl1pPr>
          </a:lstStyle>
          <a:p>
            <a:pPr>
              <a:defRPr/>
            </a:pPr>
            <a:endParaRPr lang="fr-FR" altLang="fr-FR" dirty="0"/>
          </a:p>
        </p:txBody>
      </p:sp>
      <p:sp>
        <p:nvSpPr>
          <p:cNvPr id="9" name="Rectangle 6"/>
          <p:cNvSpPr>
            <a:spLocks noGrp="1" noChangeArrowheads="1"/>
          </p:cNvSpPr>
          <p:nvPr>
            <p:ph type="sldNum" sz="quarter" idx="12"/>
          </p:nvPr>
        </p:nvSpPr>
        <p:spPr>
          <a:ln/>
        </p:spPr>
        <p:txBody>
          <a:bodyPr/>
          <a:lstStyle>
            <a:lvl1pPr>
              <a:defRPr/>
            </a:lvl1pPr>
          </a:lstStyle>
          <a:p>
            <a:pPr>
              <a:defRPr/>
            </a:pPr>
            <a:fld id="{BB119949-7A62-4824-BB4A-90AC81422E3A}" type="slidenum">
              <a:rPr lang="fr-FR" altLang="fr-FR"/>
              <a:pPr>
                <a:defRPr/>
              </a:pPr>
              <a:t>‹N°›</a:t>
            </a:fld>
            <a:endParaRPr lang="fr-FR" altLang="fr-FR" dirty="0"/>
          </a:p>
        </p:txBody>
      </p:sp>
    </p:spTree>
    <p:extLst>
      <p:ext uri="{BB962C8B-B14F-4D97-AF65-F5344CB8AC3E}">
        <p14:creationId xmlns:p14="http://schemas.microsoft.com/office/powerpoint/2010/main" val="3391551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ltLang="fr-FR" dirty="0"/>
          </a:p>
        </p:txBody>
      </p:sp>
      <p:sp>
        <p:nvSpPr>
          <p:cNvPr id="4" name="Rectangle 5"/>
          <p:cNvSpPr>
            <a:spLocks noGrp="1" noChangeArrowheads="1"/>
          </p:cNvSpPr>
          <p:nvPr>
            <p:ph type="ftr" sz="quarter" idx="11"/>
          </p:nvPr>
        </p:nvSpPr>
        <p:spPr>
          <a:ln/>
        </p:spPr>
        <p:txBody>
          <a:bodyPr/>
          <a:lstStyle>
            <a:lvl1pPr>
              <a:defRPr/>
            </a:lvl1pPr>
          </a:lstStyle>
          <a:p>
            <a:pPr>
              <a:defRPr/>
            </a:pPr>
            <a:endParaRPr lang="fr-FR" altLang="fr-FR" dirty="0"/>
          </a:p>
        </p:txBody>
      </p:sp>
      <p:sp>
        <p:nvSpPr>
          <p:cNvPr id="5" name="Rectangle 6"/>
          <p:cNvSpPr>
            <a:spLocks noGrp="1" noChangeArrowheads="1"/>
          </p:cNvSpPr>
          <p:nvPr>
            <p:ph type="sldNum" sz="quarter" idx="12"/>
          </p:nvPr>
        </p:nvSpPr>
        <p:spPr>
          <a:ln/>
        </p:spPr>
        <p:txBody>
          <a:bodyPr/>
          <a:lstStyle>
            <a:lvl1pPr>
              <a:defRPr/>
            </a:lvl1pPr>
          </a:lstStyle>
          <a:p>
            <a:pPr>
              <a:defRPr/>
            </a:pPr>
            <a:fld id="{1248C08C-4134-43F8-AF07-7F32BB6AAB68}" type="slidenum">
              <a:rPr lang="fr-FR" altLang="fr-FR"/>
              <a:pPr>
                <a:defRPr/>
              </a:pPr>
              <a:t>‹N°›</a:t>
            </a:fld>
            <a:endParaRPr lang="fr-FR" altLang="fr-FR" dirty="0"/>
          </a:p>
        </p:txBody>
      </p:sp>
    </p:spTree>
    <p:extLst>
      <p:ext uri="{BB962C8B-B14F-4D97-AF65-F5344CB8AC3E}">
        <p14:creationId xmlns:p14="http://schemas.microsoft.com/office/powerpoint/2010/main" val="2569675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ltLang="fr-F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fr-FR" altLang="fr-FR" dirty="0"/>
          </a:p>
        </p:txBody>
      </p:sp>
      <p:sp>
        <p:nvSpPr>
          <p:cNvPr id="4" name="Rectangle 6"/>
          <p:cNvSpPr>
            <a:spLocks noGrp="1" noChangeArrowheads="1"/>
          </p:cNvSpPr>
          <p:nvPr>
            <p:ph type="sldNum" sz="quarter" idx="12"/>
          </p:nvPr>
        </p:nvSpPr>
        <p:spPr>
          <a:ln/>
        </p:spPr>
        <p:txBody>
          <a:bodyPr/>
          <a:lstStyle>
            <a:lvl1pPr>
              <a:defRPr/>
            </a:lvl1pPr>
          </a:lstStyle>
          <a:p>
            <a:pPr>
              <a:defRPr/>
            </a:pPr>
            <a:fld id="{9D5AEB38-5ED2-475A-A58B-72F1C899AE6F}" type="slidenum">
              <a:rPr lang="fr-FR" altLang="fr-FR"/>
              <a:pPr>
                <a:defRPr/>
              </a:pPr>
              <a:t>‹N°›</a:t>
            </a:fld>
            <a:endParaRPr lang="fr-FR" altLang="fr-FR" dirty="0"/>
          </a:p>
        </p:txBody>
      </p:sp>
    </p:spTree>
    <p:extLst>
      <p:ext uri="{BB962C8B-B14F-4D97-AF65-F5344CB8AC3E}">
        <p14:creationId xmlns:p14="http://schemas.microsoft.com/office/powerpoint/2010/main" val="3111539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4" y="273050"/>
            <a:ext cx="3008489"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756" y="273059"/>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6A21FB5C-490C-4290-BB40-B208473A6E78}" type="slidenum">
              <a:rPr lang="fr-FR" altLang="fr-FR"/>
              <a:pPr>
                <a:defRPr/>
              </a:pPr>
              <a:t>‹N°›</a:t>
            </a:fld>
            <a:endParaRPr lang="fr-FR" altLang="fr-FR" dirty="0"/>
          </a:p>
        </p:txBody>
      </p:sp>
    </p:spTree>
    <p:extLst>
      <p:ext uri="{BB962C8B-B14F-4D97-AF65-F5344CB8AC3E}">
        <p14:creationId xmlns:p14="http://schemas.microsoft.com/office/powerpoint/2010/main" val="2019705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835696" y="274638"/>
            <a:ext cx="6851104" cy="850106"/>
          </a:xfrm>
        </p:spPr>
        <p:txBody>
          <a:bodyPr>
            <a:normAutofit/>
          </a:bodyPr>
          <a:lstStyle>
            <a:lvl1pPr>
              <a:defRPr sz="2800" b="1">
                <a:solidFill>
                  <a:schemeClr val="tx1"/>
                </a:solidFill>
                <a:latin typeface="Candara" panose="020E0502030303020204" pitchFamily="34" charset="0"/>
              </a:defRPr>
            </a:lvl1pPr>
          </a:lstStyle>
          <a:p>
            <a:r>
              <a:rPr lang="fr-FR" dirty="0"/>
              <a:t>Modifiez le style du titre</a:t>
            </a:r>
          </a:p>
        </p:txBody>
      </p:sp>
      <p:sp>
        <p:nvSpPr>
          <p:cNvPr id="3" name="Espace réservé du contenu 2"/>
          <p:cNvSpPr>
            <a:spLocks noGrp="1"/>
          </p:cNvSpPr>
          <p:nvPr>
            <p:ph idx="1"/>
          </p:nvPr>
        </p:nvSpPr>
        <p:spPr/>
        <p:txBody>
          <a:bodyPr/>
          <a:lstStyle>
            <a:lvl1pPr marL="342900" indent="-342900">
              <a:buClr>
                <a:srgbClr val="039DBE"/>
              </a:buClr>
              <a:buSzPct val="80000"/>
              <a:buFont typeface="Wingdings" panose="05000000000000000000" pitchFamily="2" charset="2"/>
              <a:buChar char=""/>
              <a:defRPr sz="2400">
                <a:solidFill>
                  <a:schemeClr val="tx1"/>
                </a:solidFill>
                <a:latin typeface="Candara" panose="020E0502030303020204" pitchFamily="34" charset="0"/>
              </a:defRPr>
            </a:lvl1pPr>
            <a:lvl2pPr marL="742950" indent="-285750">
              <a:buClr>
                <a:srgbClr val="E96520"/>
              </a:buClr>
              <a:buSzPct val="70000"/>
              <a:buFont typeface="Wingdings" panose="05000000000000000000" pitchFamily="2" charset="2"/>
              <a:buChar char=""/>
              <a:defRPr sz="2400">
                <a:solidFill>
                  <a:schemeClr val="tx1"/>
                </a:solidFill>
                <a:latin typeface="Candara" panose="020E0502030303020204" pitchFamily="34" charset="0"/>
              </a:defRPr>
            </a:lvl2pPr>
            <a:lvl3pPr marL="1143000" indent="-228600">
              <a:buClr>
                <a:srgbClr val="F9BF0F"/>
              </a:buClr>
              <a:buSzPct val="60000"/>
              <a:buFont typeface="Wingdings" panose="05000000000000000000" pitchFamily="2" charset="2"/>
              <a:buChar char=""/>
              <a:defRPr sz="2400">
                <a:solidFill>
                  <a:schemeClr val="tx1"/>
                </a:solidFill>
                <a:latin typeface="Candara" panose="020E0502030303020204" pitchFamily="34" charset="0"/>
              </a:defRPr>
            </a:lvl3pPr>
            <a:lvl4pPr>
              <a:defRPr sz="2400">
                <a:solidFill>
                  <a:schemeClr val="tx1"/>
                </a:solidFill>
                <a:latin typeface="Candara" panose="020E0502030303020204" pitchFamily="34" charset="0"/>
              </a:defRPr>
            </a:lvl4pPr>
            <a:lvl5pPr>
              <a:defRPr sz="2400">
                <a:solidFill>
                  <a:schemeClr val="tx1"/>
                </a:solidFill>
                <a:latin typeface="Candara" panose="020E0502030303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AutoShape 2"/>
          <p:cNvSpPr>
            <a:spLocks noChangeArrowheads="1"/>
          </p:cNvSpPr>
          <p:nvPr userDrawn="1"/>
        </p:nvSpPr>
        <p:spPr bwMode="auto">
          <a:xfrm>
            <a:off x="287584" y="268714"/>
            <a:ext cx="540000" cy="540000"/>
          </a:xfrm>
          <a:prstGeom prst="flowChartDecision">
            <a:avLst/>
          </a:prstGeom>
          <a:solidFill>
            <a:srgbClr val="E9652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8" name="AutoShape 3"/>
          <p:cNvSpPr>
            <a:spLocks noChangeArrowheads="1"/>
          </p:cNvSpPr>
          <p:nvPr userDrawn="1"/>
        </p:nvSpPr>
        <p:spPr bwMode="auto">
          <a:xfrm>
            <a:off x="916678" y="268714"/>
            <a:ext cx="540000" cy="540000"/>
          </a:xfrm>
          <a:prstGeom prst="flowChartDecision">
            <a:avLst/>
          </a:prstGeom>
          <a:solidFill>
            <a:srgbClr val="F9BF0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fr-FR" dirty="0"/>
          </a:p>
        </p:txBody>
      </p:sp>
      <p:sp>
        <p:nvSpPr>
          <p:cNvPr id="9" name="AutoShape 4"/>
          <p:cNvSpPr>
            <a:spLocks noChangeArrowheads="1"/>
          </p:cNvSpPr>
          <p:nvPr userDrawn="1"/>
        </p:nvSpPr>
        <p:spPr bwMode="auto">
          <a:xfrm>
            <a:off x="611680" y="584744"/>
            <a:ext cx="540000" cy="540000"/>
          </a:xfrm>
          <a:prstGeom prst="flowChartDecision">
            <a:avLst/>
          </a:prstGeom>
          <a:solidFill>
            <a:srgbClr val="039DBE"/>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fr-FR" dirty="0"/>
          </a:p>
        </p:txBody>
      </p:sp>
      <p:sp>
        <p:nvSpPr>
          <p:cNvPr id="10" name="AutoShape 5"/>
          <p:cNvSpPr>
            <a:spLocks noChangeArrowheads="1"/>
          </p:cNvSpPr>
          <p:nvPr userDrawn="1"/>
        </p:nvSpPr>
        <p:spPr bwMode="auto">
          <a:xfrm>
            <a:off x="1223688" y="584744"/>
            <a:ext cx="540000" cy="540000"/>
          </a:xfrm>
          <a:prstGeom prst="flowChartDecision">
            <a:avLst/>
          </a:prstGeom>
          <a:solidFill>
            <a:srgbClr val="565657"/>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fr-FR" dirty="0"/>
          </a:p>
        </p:txBody>
      </p:sp>
      <p:cxnSp>
        <p:nvCxnSpPr>
          <p:cNvPr id="12" name="Connecteur droit 11"/>
          <p:cNvCxnSpPr/>
          <p:nvPr userDrawn="1"/>
        </p:nvCxnSpPr>
        <p:spPr>
          <a:xfrm>
            <a:off x="6876256" y="1124744"/>
            <a:ext cx="1800200" cy="0"/>
          </a:xfrm>
          <a:prstGeom prst="line">
            <a:avLst/>
          </a:prstGeom>
          <a:ln w="28575">
            <a:solidFill>
              <a:srgbClr val="E96520"/>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userDrawn="1"/>
        </p:nvCxnSpPr>
        <p:spPr>
          <a:xfrm>
            <a:off x="467544" y="6381328"/>
            <a:ext cx="1800200" cy="0"/>
          </a:xfrm>
          <a:prstGeom prst="line">
            <a:avLst/>
          </a:prstGeom>
          <a:ln w="28575">
            <a:solidFill>
              <a:srgbClr val="E96520">
                <a:alpha val="50000"/>
              </a:srgbClr>
            </a:solidFill>
          </a:ln>
        </p:spPr>
        <p:style>
          <a:lnRef idx="1">
            <a:schemeClr val="accent1"/>
          </a:lnRef>
          <a:fillRef idx="0">
            <a:schemeClr val="accent1"/>
          </a:fillRef>
          <a:effectRef idx="0">
            <a:schemeClr val="accent1"/>
          </a:effectRef>
          <a:fontRef idx="minor">
            <a:schemeClr val="tx1"/>
          </a:fontRef>
        </p:style>
      </p:cxnSp>
      <p:sp>
        <p:nvSpPr>
          <p:cNvPr id="14" name="AutoShape 2"/>
          <p:cNvSpPr>
            <a:spLocks noChangeArrowheads="1"/>
          </p:cNvSpPr>
          <p:nvPr userDrawn="1"/>
        </p:nvSpPr>
        <p:spPr bwMode="auto">
          <a:xfrm>
            <a:off x="7470352" y="5705258"/>
            <a:ext cx="540000" cy="540000"/>
          </a:xfrm>
          <a:prstGeom prst="flowChartDecision">
            <a:avLst/>
          </a:prstGeom>
          <a:solidFill>
            <a:srgbClr val="E96520">
              <a:alpha val="50000"/>
            </a:srgbClr>
          </a:solidFill>
          <a:ln>
            <a:noFill/>
          </a:ln>
          <a:effectLs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5" name="AutoShape 3"/>
          <p:cNvSpPr>
            <a:spLocks noChangeArrowheads="1"/>
          </p:cNvSpPr>
          <p:nvPr userDrawn="1"/>
        </p:nvSpPr>
        <p:spPr bwMode="auto">
          <a:xfrm>
            <a:off x="8099446" y="5705258"/>
            <a:ext cx="540000" cy="540000"/>
          </a:xfrm>
          <a:prstGeom prst="flowChartDecision">
            <a:avLst/>
          </a:prstGeom>
          <a:solidFill>
            <a:srgbClr val="F9BF0F">
              <a:alpha val="50000"/>
            </a:srgbClr>
          </a:solidFill>
          <a:ln>
            <a:noFill/>
          </a:ln>
          <a:effectLst/>
          <a:extLst/>
        </p:spPr>
        <p:txBody>
          <a:bodyPr vert="horz" wrap="square" lIns="36576" tIns="36576" rIns="36576" bIns="36576" numCol="1" anchor="t" anchorCtr="0" compatLnSpc="1">
            <a:prstTxWarp prst="textNoShape">
              <a:avLst/>
            </a:prstTxWarp>
          </a:bodyPr>
          <a:lstStyle/>
          <a:p>
            <a:endParaRPr lang="fr-FR" dirty="0"/>
          </a:p>
        </p:txBody>
      </p:sp>
      <p:sp>
        <p:nvSpPr>
          <p:cNvPr id="16" name="AutoShape 4"/>
          <p:cNvSpPr>
            <a:spLocks noChangeArrowheads="1"/>
          </p:cNvSpPr>
          <p:nvPr userDrawn="1"/>
        </p:nvSpPr>
        <p:spPr bwMode="auto">
          <a:xfrm>
            <a:off x="7794448" y="6021288"/>
            <a:ext cx="540000" cy="540000"/>
          </a:xfrm>
          <a:prstGeom prst="flowChartDecision">
            <a:avLst/>
          </a:prstGeom>
          <a:solidFill>
            <a:srgbClr val="039DBE">
              <a:alpha val="50000"/>
            </a:srgbClr>
          </a:solidFill>
          <a:ln>
            <a:noFill/>
          </a:ln>
          <a:effectLst/>
          <a:extLst/>
        </p:spPr>
        <p:txBody>
          <a:bodyPr vert="horz" wrap="square" lIns="36576" tIns="36576" rIns="36576" bIns="36576" numCol="1" anchor="t" anchorCtr="0" compatLnSpc="1">
            <a:prstTxWarp prst="textNoShape">
              <a:avLst/>
            </a:prstTxWarp>
          </a:bodyPr>
          <a:lstStyle/>
          <a:p>
            <a:endParaRPr lang="fr-FR" dirty="0"/>
          </a:p>
        </p:txBody>
      </p:sp>
      <p:sp>
        <p:nvSpPr>
          <p:cNvPr id="17" name="AutoShape 5"/>
          <p:cNvSpPr>
            <a:spLocks noChangeArrowheads="1"/>
          </p:cNvSpPr>
          <p:nvPr userDrawn="1"/>
        </p:nvSpPr>
        <p:spPr bwMode="auto">
          <a:xfrm>
            <a:off x="8406456" y="6021288"/>
            <a:ext cx="540000" cy="540000"/>
          </a:xfrm>
          <a:prstGeom prst="flowChartDecision">
            <a:avLst/>
          </a:prstGeom>
          <a:solidFill>
            <a:srgbClr val="565657">
              <a:alpha val="50000"/>
            </a:srgbClr>
          </a:solidFill>
          <a:ln>
            <a:noFill/>
          </a:ln>
          <a:effectLst/>
          <a:extLst/>
        </p:spPr>
        <p:txBody>
          <a:bodyPr vert="horz" wrap="square" lIns="36576" tIns="36576" rIns="36576" bIns="36576" numCol="1" anchor="t" anchorCtr="0" compatLnSpc="1">
            <a:prstTxWarp prst="textNoShape">
              <a:avLst/>
            </a:prstTxWarp>
          </a:bodyPr>
          <a:lstStyle/>
          <a:p>
            <a:endParaRPr lang="fr-FR" dirty="0"/>
          </a:p>
        </p:txBody>
      </p:sp>
      <p:sp>
        <p:nvSpPr>
          <p:cNvPr id="18" name="ZoneTexte 17"/>
          <p:cNvSpPr txBox="1"/>
          <p:nvPr userDrawn="1"/>
        </p:nvSpPr>
        <p:spPr>
          <a:xfrm>
            <a:off x="2195736" y="6442815"/>
            <a:ext cx="2682786" cy="307777"/>
          </a:xfrm>
          <a:prstGeom prst="rect">
            <a:avLst/>
          </a:prstGeom>
          <a:noFill/>
        </p:spPr>
        <p:txBody>
          <a:bodyPr wrap="none" rtlCol="0">
            <a:spAutoFit/>
          </a:bodyPr>
          <a:lstStyle/>
          <a:p>
            <a:r>
              <a:rPr lang="fr-FR" sz="1400" b="1" dirty="0">
                <a:solidFill>
                  <a:schemeClr val="tx1"/>
                </a:solidFill>
                <a:latin typeface="Candara" panose="020E0502030303020204" pitchFamily="34" charset="0"/>
              </a:rPr>
              <a:t>www.cpias-nouvelle-aquitaine.fr</a:t>
            </a:r>
          </a:p>
        </p:txBody>
      </p:sp>
      <p:sp>
        <p:nvSpPr>
          <p:cNvPr id="19" name="ZoneTexte 18"/>
          <p:cNvSpPr txBox="1"/>
          <p:nvPr userDrawn="1"/>
        </p:nvSpPr>
        <p:spPr>
          <a:xfrm>
            <a:off x="5292084" y="6442815"/>
            <a:ext cx="1055097" cy="307777"/>
          </a:xfrm>
          <a:prstGeom prst="rect">
            <a:avLst/>
          </a:prstGeom>
          <a:noFill/>
        </p:spPr>
        <p:txBody>
          <a:bodyPr wrap="none" rtlCol="0">
            <a:spAutoFit/>
          </a:bodyPr>
          <a:lstStyle/>
          <a:p>
            <a:r>
              <a:rPr lang="fr-FR" sz="1400" b="1" dirty="0">
                <a:solidFill>
                  <a:schemeClr val="tx1"/>
                </a:solidFill>
                <a:latin typeface="Candara" panose="020E0502030303020204" pitchFamily="34" charset="0"/>
              </a:rPr>
              <a:t>@CPIASNA</a:t>
            </a:r>
          </a:p>
        </p:txBody>
      </p:sp>
    </p:spTree>
    <p:extLst>
      <p:ext uri="{BB962C8B-B14F-4D97-AF65-F5344CB8AC3E}">
        <p14:creationId xmlns:p14="http://schemas.microsoft.com/office/powerpoint/2010/main" val="3954604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111"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5FC987B0-E763-4C22-8B5B-9C99B8ED70D8}" type="slidenum">
              <a:rPr lang="fr-FR" altLang="fr-FR"/>
              <a:pPr>
                <a:defRPr/>
              </a:pPr>
              <a:t>‹N°›</a:t>
            </a:fld>
            <a:endParaRPr lang="fr-FR" altLang="fr-FR" dirty="0"/>
          </a:p>
        </p:txBody>
      </p:sp>
    </p:spTree>
    <p:extLst>
      <p:ext uri="{BB962C8B-B14F-4D97-AF65-F5344CB8AC3E}">
        <p14:creationId xmlns:p14="http://schemas.microsoft.com/office/powerpoint/2010/main" val="92372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89302A75-C6DD-4F2C-9ACF-174A0F69020F}" type="slidenum">
              <a:rPr lang="fr-FR" altLang="fr-FR"/>
              <a:pPr>
                <a:defRPr/>
              </a:pPr>
              <a:t>‹N°›</a:t>
            </a:fld>
            <a:endParaRPr lang="fr-FR" altLang="fr-FR" dirty="0"/>
          </a:p>
        </p:txBody>
      </p:sp>
    </p:spTree>
    <p:extLst>
      <p:ext uri="{BB962C8B-B14F-4D97-AF65-F5344CB8AC3E}">
        <p14:creationId xmlns:p14="http://schemas.microsoft.com/office/powerpoint/2010/main" val="2225843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316133" y="260359"/>
            <a:ext cx="1840089" cy="583247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795867" y="260359"/>
            <a:ext cx="5384800" cy="583247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00D6711C-FFF4-41C0-BF1E-D1DF964873FA}" type="slidenum">
              <a:rPr lang="fr-FR" altLang="fr-FR"/>
              <a:pPr>
                <a:defRPr/>
              </a:pPr>
              <a:t>‹N°›</a:t>
            </a:fld>
            <a:endParaRPr lang="fr-FR" altLang="fr-FR" dirty="0"/>
          </a:p>
        </p:txBody>
      </p:sp>
    </p:spTree>
    <p:extLst>
      <p:ext uri="{BB962C8B-B14F-4D97-AF65-F5344CB8AC3E}">
        <p14:creationId xmlns:p14="http://schemas.microsoft.com/office/powerpoint/2010/main" val="2410533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795871" y="260350"/>
            <a:ext cx="6721123" cy="1143000"/>
          </a:xfrm>
        </p:spPr>
        <p:txBody>
          <a:bodyPr/>
          <a:lstStyle/>
          <a:p>
            <a:r>
              <a:rPr lang="fr-FR"/>
              <a:t>Modifiez le style du titre</a:t>
            </a:r>
          </a:p>
        </p:txBody>
      </p:sp>
      <p:sp>
        <p:nvSpPr>
          <p:cNvPr id="3" name="Espace réservé du tableau 2"/>
          <p:cNvSpPr>
            <a:spLocks noGrp="1"/>
          </p:cNvSpPr>
          <p:nvPr>
            <p:ph type="tbl" idx="1"/>
          </p:nvPr>
        </p:nvSpPr>
        <p:spPr>
          <a:xfrm>
            <a:off x="795866" y="1566863"/>
            <a:ext cx="7360356" cy="4525962"/>
          </a:xfrm>
        </p:spPr>
        <p:txBody>
          <a:bodyPr/>
          <a:lstStyle/>
          <a:p>
            <a:pPr lvl="0"/>
            <a:endParaRPr lang="fr-FR"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D577031B-588F-49CB-847E-F4C2C6B5C736}" type="slidenum">
              <a:rPr lang="fr-FR" altLang="fr-FR"/>
              <a:pPr>
                <a:defRPr/>
              </a:pPr>
              <a:t>‹N°›</a:t>
            </a:fld>
            <a:endParaRPr lang="fr-FR" altLang="fr-FR" dirty="0"/>
          </a:p>
        </p:txBody>
      </p:sp>
    </p:spTree>
    <p:extLst>
      <p:ext uri="{BB962C8B-B14F-4D97-AF65-F5344CB8AC3E}">
        <p14:creationId xmlns:p14="http://schemas.microsoft.com/office/powerpoint/2010/main" val="4261594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8"/>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D9F61166-7072-4430-8255-213B95D1FF41}" type="datetimeFigureOut">
              <a:rPr lang="fr-FR" smtClean="0"/>
              <a:t>10/03/2020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B66EA96-6201-4890-880C-9B3335DC3542}" type="slidenum">
              <a:rPr lang="fr-FR" smtClean="0"/>
              <a:t>‹N°›</a:t>
            </a:fld>
            <a:endParaRPr lang="fr-FR" dirty="0"/>
          </a:p>
        </p:txBody>
      </p:sp>
    </p:spTree>
    <p:extLst>
      <p:ext uri="{BB962C8B-B14F-4D97-AF65-F5344CB8AC3E}">
        <p14:creationId xmlns:p14="http://schemas.microsoft.com/office/powerpoint/2010/main" val="58933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9F61166-7072-4430-8255-213B95D1FF41}" type="datetimeFigureOut">
              <a:rPr lang="fr-FR" smtClean="0"/>
              <a:t>10/03/2020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B66EA96-6201-4890-880C-9B3335DC3542}" type="slidenum">
              <a:rPr lang="fr-FR" smtClean="0"/>
              <a:t>‹N°›</a:t>
            </a:fld>
            <a:endParaRPr lang="fr-FR" dirty="0"/>
          </a:p>
        </p:txBody>
      </p:sp>
    </p:spTree>
    <p:extLst>
      <p:ext uri="{BB962C8B-B14F-4D97-AF65-F5344CB8AC3E}">
        <p14:creationId xmlns:p14="http://schemas.microsoft.com/office/powerpoint/2010/main" val="488624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9F61166-7072-4430-8255-213B95D1FF41}" type="datetimeFigureOut">
              <a:rPr lang="fr-FR" smtClean="0"/>
              <a:t>10/03/2020</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2B66EA96-6201-4890-880C-9B3335DC3542}" type="slidenum">
              <a:rPr lang="fr-FR" smtClean="0"/>
              <a:t>‹N°›</a:t>
            </a:fld>
            <a:endParaRPr lang="fr-FR" dirty="0"/>
          </a:p>
        </p:txBody>
      </p:sp>
    </p:spTree>
    <p:extLst>
      <p:ext uri="{BB962C8B-B14F-4D97-AF65-F5344CB8AC3E}">
        <p14:creationId xmlns:p14="http://schemas.microsoft.com/office/powerpoint/2010/main" val="1347838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9F61166-7072-4430-8255-213B95D1FF41}" type="datetimeFigureOut">
              <a:rPr lang="fr-FR" smtClean="0"/>
              <a:t>10/03/2020</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2B66EA96-6201-4890-880C-9B3335DC3542}" type="slidenum">
              <a:rPr lang="fr-FR" smtClean="0"/>
              <a:t>‹N°›</a:t>
            </a:fld>
            <a:endParaRPr lang="fr-FR" dirty="0"/>
          </a:p>
        </p:txBody>
      </p:sp>
    </p:spTree>
    <p:extLst>
      <p:ext uri="{BB962C8B-B14F-4D97-AF65-F5344CB8AC3E}">
        <p14:creationId xmlns:p14="http://schemas.microsoft.com/office/powerpoint/2010/main" val="58990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9F61166-7072-4430-8255-213B95D1FF41}" type="datetimeFigureOut">
              <a:rPr lang="fr-FR" smtClean="0"/>
              <a:t>10/03/2020</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2B66EA96-6201-4890-880C-9B3335DC3542}" type="slidenum">
              <a:rPr lang="fr-FR" smtClean="0"/>
              <a:t>‹N°›</a:t>
            </a:fld>
            <a:endParaRPr lang="fr-FR" dirty="0"/>
          </a:p>
        </p:txBody>
      </p:sp>
    </p:spTree>
    <p:extLst>
      <p:ext uri="{BB962C8B-B14F-4D97-AF65-F5344CB8AC3E}">
        <p14:creationId xmlns:p14="http://schemas.microsoft.com/office/powerpoint/2010/main" val="2709972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4"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9F61166-7072-4430-8255-213B95D1FF41}" type="datetimeFigureOut">
              <a:rPr lang="fr-FR" smtClean="0"/>
              <a:t>10/03/2020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B66EA96-6201-4890-880C-9B3335DC3542}" type="slidenum">
              <a:rPr lang="fr-FR" smtClean="0"/>
              <a:t>‹N°›</a:t>
            </a:fld>
            <a:endParaRPr lang="fr-FR" dirty="0"/>
          </a:p>
        </p:txBody>
      </p:sp>
    </p:spTree>
    <p:extLst>
      <p:ext uri="{BB962C8B-B14F-4D97-AF65-F5344CB8AC3E}">
        <p14:creationId xmlns:p14="http://schemas.microsoft.com/office/powerpoint/2010/main" val="648381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9F61166-7072-4430-8255-213B95D1FF41}" type="datetimeFigureOut">
              <a:rPr lang="fr-FR" smtClean="0"/>
              <a:t>10/03/2020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B66EA96-6201-4890-880C-9B3335DC3542}" type="slidenum">
              <a:rPr lang="fr-FR" smtClean="0"/>
              <a:t>‹N°›</a:t>
            </a:fld>
            <a:endParaRPr lang="fr-FR" dirty="0"/>
          </a:p>
        </p:txBody>
      </p:sp>
    </p:spTree>
    <p:extLst>
      <p:ext uri="{BB962C8B-B14F-4D97-AF65-F5344CB8AC3E}">
        <p14:creationId xmlns:p14="http://schemas.microsoft.com/office/powerpoint/2010/main" val="4254628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61166-7072-4430-8255-213B95D1FF41}" type="datetimeFigureOut">
              <a:rPr lang="fr-FR" smtClean="0"/>
              <a:t>10/03/2020</a:t>
            </a:fld>
            <a:endParaRPr lang="fr-FR" dirty="0"/>
          </a:p>
        </p:txBody>
      </p:sp>
      <p:sp>
        <p:nvSpPr>
          <p:cNvPr id="5" name="Espace réservé du pied de page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6EA96-6201-4890-880C-9B3335DC3542}" type="slidenum">
              <a:rPr lang="fr-FR" smtClean="0"/>
              <a:t>‹N°›</a:t>
            </a:fld>
            <a:endParaRPr lang="fr-FR" dirty="0"/>
          </a:p>
        </p:txBody>
      </p:sp>
    </p:spTree>
    <p:extLst>
      <p:ext uri="{BB962C8B-B14F-4D97-AF65-F5344CB8AC3E}">
        <p14:creationId xmlns:p14="http://schemas.microsoft.com/office/powerpoint/2010/main" val="3116711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Freeform 6"/>
          <p:cNvSpPr>
            <a:spLocks/>
          </p:cNvSpPr>
          <p:nvPr userDrawn="1"/>
        </p:nvSpPr>
        <p:spPr bwMode="auto">
          <a:xfrm>
            <a:off x="8668460" y="0"/>
            <a:ext cx="512233" cy="6858000"/>
          </a:xfrm>
          <a:prstGeom prst="rect">
            <a:avLst/>
          </a:prstGeom>
          <a:solidFill>
            <a:srgbClr val="BBE2E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fr-FR" altLang="fr-FR" dirty="0">
              <a:solidFill>
                <a:srgbClr val="000000"/>
              </a:solidFill>
              <a:ea typeface="ＭＳ Ｐゴシック" pitchFamily="34" charset="-128"/>
            </a:endParaRPr>
          </a:p>
        </p:txBody>
      </p:sp>
      <p:sp>
        <p:nvSpPr>
          <p:cNvPr id="1027" name="Rectangle 2"/>
          <p:cNvSpPr>
            <a:spLocks noGrp="1" noChangeArrowheads="1"/>
          </p:cNvSpPr>
          <p:nvPr>
            <p:ph type="title"/>
          </p:nvPr>
        </p:nvSpPr>
        <p:spPr bwMode="auto">
          <a:xfrm>
            <a:off x="795871" y="260350"/>
            <a:ext cx="672112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8" name="Rectangle 3"/>
          <p:cNvSpPr>
            <a:spLocks noGrp="1" noChangeArrowheads="1"/>
          </p:cNvSpPr>
          <p:nvPr>
            <p:ph type="body" idx="1"/>
          </p:nvPr>
        </p:nvSpPr>
        <p:spPr bwMode="auto">
          <a:xfrm>
            <a:off x="795866" y="1566863"/>
            <a:ext cx="7360356"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18884" name="Rectangle 4"/>
          <p:cNvSpPr>
            <a:spLocks noGrp="1" noChangeArrowheads="1"/>
          </p:cNvSpPr>
          <p:nvPr>
            <p:ph type="dt" sz="half" idx="2"/>
          </p:nvPr>
        </p:nvSpPr>
        <p:spPr bwMode="auto">
          <a:xfrm>
            <a:off x="347138" y="6381759"/>
            <a:ext cx="153952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4667"/>
                </a:solidFill>
                <a:latin typeface="+mn-lt"/>
              </a:defRPr>
            </a:lvl1pPr>
          </a:lstStyle>
          <a:p>
            <a:pPr fontAlgn="base">
              <a:spcBef>
                <a:spcPct val="0"/>
              </a:spcBef>
              <a:spcAft>
                <a:spcPct val="0"/>
              </a:spcAft>
              <a:defRPr/>
            </a:pPr>
            <a:endParaRPr lang="fr-FR" altLang="fr-FR" dirty="0">
              <a:ea typeface="ＭＳ Ｐゴシック" pitchFamily="34" charset="-128"/>
            </a:endParaRPr>
          </a:p>
        </p:txBody>
      </p:sp>
      <p:sp>
        <p:nvSpPr>
          <p:cNvPr id="1018885" name="Rectangle 5"/>
          <p:cNvSpPr>
            <a:spLocks noGrp="1" noChangeArrowheads="1"/>
          </p:cNvSpPr>
          <p:nvPr>
            <p:ph type="ftr" sz="quarter" idx="3"/>
          </p:nvPr>
        </p:nvSpPr>
        <p:spPr bwMode="auto">
          <a:xfrm>
            <a:off x="2140660" y="6381759"/>
            <a:ext cx="5183011"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4667"/>
                </a:solidFill>
                <a:latin typeface="+mn-lt"/>
              </a:defRPr>
            </a:lvl1pPr>
          </a:lstStyle>
          <a:p>
            <a:pPr fontAlgn="base">
              <a:spcBef>
                <a:spcPct val="0"/>
              </a:spcBef>
              <a:spcAft>
                <a:spcPct val="0"/>
              </a:spcAft>
              <a:defRPr/>
            </a:pPr>
            <a:endParaRPr lang="fr-FR" altLang="fr-FR" dirty="0">
              <a:ea typeface="ＭＳ Ｐゴシック" pitchFamily="34" charset="-128"/>
            </a:endParaRPr>
          </a:p>
        </p:txBody>
      </p:sp>
      <p:sp>
        <p:nvSpPr>
          <p:cNvPr id="1018886" name="Rectangle 6"/>
          <p:cNvSpPr>
            <a:spLocks noGrp="1" noChangeArrowheads="1"/>
          </p:cNvSpPr>
          <p:nvPr>
            <p:ph type="sldNum" sz="quarter" idx="4"/>
          </p:nvPr>
        </p:nvSpPr>
        <p:spPr bwMode="auto">
          <a:xfrm>
            <a:off x="7629878" y="6381759"/>
            <a:ext cx="89605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4667"/>
                </a:solidFill>
                <a:latin typeface="Calibri" pitchFamily="34" charset="0"/>
              </a:defRPr>
            </a:lvl1pPr>
          </a:lstStyle>
          <a:p>
            <a:pPr fontAlgn="base">
              <a:spcBef>
                <a:spcPct val="0"/>
              </a:spcBef>
              <a:spcAft>
                <a:spcPct val="0"/>
              </a:spcAft>
              <a:defRPr/>
            </a:pPr>
            <a:fld id="{EFE3062B-7C18-41BF-A9C1-8EDA7635FB73}" type="slidenum">
              <a:rPr lang="fr-FR" altLang="fr-FR">
                <a:ea typeface="ＭＳ Ｐゴシック" pitchFamily="34" charset="-128"/>
              </a:rPr>
              <a:pPr fontAlgn="base">
                <a:spcBef>
                  <a:spcPct val="0"/>
                </a:spcBef>
                <a:spcAft>
                  <a:spcPct val="0"/>
                </a:spcAft>
                <a:defRPr/>
              </a:pPr>
              <a:t>‹N°›</a:t>
            </a:fld>
            <a:endParaRPr lang="fr-FR" altLang="fr-FR" dirty="0">
              <a:ea typeface="ＭＳ Ｐゴシック" pitchFamily="34" charset="-128"/>
            </a:endParaRPr>
          </a:p>
        </p:txBody>
      </p:sp>
      <p:pic>
        <p:nvPicPr>
          <p:cNvPr id="1032" name="Picture 10" descr="V2_sf2h_logotype_cmj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42389" y="98434"/>
            <a:ext cx="148872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946882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0" fontAlgn="base" hangingPunct="0">
        <a:spcBef>
          <a:spcPct val="0"/>
        </a:spcBef>
        <a:spcAft>
          <a:spcPct val="0"/>
        </a:spcAft>
        <a:defRPr sz="3600" b="1">
          <a:solidFill>
            <a:srgbClr val="004667"/>
          </a:solidFill>
          <a:latin typeface="+mj-lt"/>
          <a:ea typeface="+mj-ea"/>
          <a:cs typeface="+mj-cs"/>
        </a:defRPr>
      </a:lvl1pPr>
      <a:lvl2pPr algn="ctr" rtl="0" eaLnBrk="0" fontAlgn="base" hangingPunct="0">
        <a:spcBef>
          <a:spcPct val="0"/>
        </a:spcBef>
        <a:spcAft>
          <a:spcPct val="0"/>
        </a:spcAft>
        <a:defRPr sz="3600" b="1">
          <a:solidFill>
            <a:srgbClr val="004667"/>
          </a:solidFill>
          <a:latin typeface="Calibri" pitchFamily="34" charset="0"/>
        </a:defRPr>
      </a:lvl2pPr>
      <a:lvl3pPr algn="ctr" rtl="0" eaLnBrk="0" fontAlgn="base" hangingPunct="0">
        <a:spcBef>
          <a:spcPct val="0"/>
        </a:spcBef>
        <a:spcAft>
          <a:spcPct val="0"/>
        </a:spcAft>
        <a:defRPr sz="3600" b="1">
          <a:solidFill>
            <a:srgbClr val="004667"/>
          </a:solidFill>
          <a:latin typeface="Calibri" pitchFamily="34" charset="0"/>
        </a:defRPr>
      </a:lvl3pPr>
      <a:lvl4pPr algn="ctr" rtl="0" eaLnBrk="0" fontAlgn="base" hangingPunct="0">
        <a:spcBef>
          <a:spcPct val="0"/>
        </a:spcBef>
        <a:spcAft>
          <a:spcPct val="0"/>
        </a:spcAft>
        <a:defRPr sz="3600" b="1">
          <a:solidFill>
            <a:srgbClr val="004667"/>
          </a:solidFill>
          <a:latin typeface="Calibri" pitchFamily="34" charset="0"/>
        </a:defRPr>
      </a:lvl4pPr>
      <a:lvl5pPr algn="ctr" rtl="0" eaLnBrk="0" fontAlgn="base" hangingPunct="0">
        <a:spcBef>
          <a:spcPct val="0"/>
        </a:spcBef>
        <a:spcAft>
          <a:spcPct val="0"/>
        </a:spcAft>
        <a:defRPr sz="3600" b="1">
          <a:solidFill>
            <a:srgbClr val="004667"/>
          </a:solidFill>
          <a:latin typeface="Calibri" pitchFamily="34" charset="0"/>
        </a:defRPr>
      </a:lvl5pPr>
      <a:lvl6pPr marL="457200" algn="ctr" rtl="0" fontAlgn="base">
        <a:spcBef>
          <a:spcPct val="0"/>
        </a:spcBef>
        <a:spcAft>
          <a:spcPct val="0"/>
        </a:spcAft>
        <a:defRPr sz="3600" b="1">
          <a:solidFill>
            <a:srgbClr val="004667"/>
          </a:solidFill>
          <a:latin typeface="Calibri" pitchFamily="34" charset="0"/>
        </a:defRPr>
      </a:lvl6pPr>
      <a:lvl7pPr marL="914400" algn="ctr" rtl="0" fontAlgn="base">
        <a:spcBef>
          <a:spcPct val="0"/>
        </a:spcBef>
        <a:spcAft>
          <a:spcPct val="0"/>
        </a:spcAft>
        <a:defRPr sz="3600" b="1">
          <a:solidFill>
            <a:srgbClr val="004667"/>
          </a:solidFill>
          <a:latin typeface="Calibri" pitchFamily="34" charset="0"/>
        </a:defRPr>
      </a:lvl7pPr>
      <a:lvl8pPr marL="1371600" algn="ctr" rtl="0" fontAlgn="base">
        <a:spcBef>
          <a:spcPct val="0"/>
        </a:spcBef>
        <a:spcAft>
          <a:spcPct val="0"/>
        </a:spcAft>
        <a:defRPr sz="3600" b="1">
          <a:solidFill>
            <a:srgbClr val="004667"/>
          </a:solidFill>
          <a:latin typeface="Calibri" pitchFamily="34" charset="0"/>
        </a:defRPr>
      </a:lvl8pPr>
      <a:lvl9pPr marL="1828800" algn="ctr" rtl="0" fontAlgn="base">
        <a:spcBef>
          <a:spcPct val="0"/>
        </a:spcBef>
        <a:spcAft>
          <a:spcPct val="0"/>
        </a:spcAft>
        <a:defRPr sz="3600" b="1">
          <a:solidFill>
            <a:srgbClr val="004667"/>
          </a:solidFill>
          <a:latin typeface="Calibri" pitchFamily="34" charset="0"/>
        </a:defRPr>
      </a:lvl9pPr>
    </p:titleStyle>
    <p:bodyStyle>
      <a:lvl1pPr marL="342900" indent="-342900" algn="l" rtl="0" eaLnBrk="0" fontAlgn="base" hangingPunct="0">
        <a:spcBef>
          <a:spcPct val="20000"/>
        </a:spcBef>
        <a:spcAft>
          <a:spcPct val="0"/>
        </a:spcAft>
        <a:buClr>
          <a:srgbClr val="C00000"/>
        </a:buClr>
        <a:buFont typeface="Wingdings" pitchFamily="2" charset="2"/>
        <a:buChar char="§"/>
        <a:defRPr sz="3200">
          <a:solidFill>
            <a:srgbClr val="004667"/>
          </a:solidFill>
          <a:latin typeface="+mn-lt"/>
          <a:ea typeface="+mn-ea"/>
          <a:cs typeface="+mn-cs"/>
        </a:defRPr>
      </a:lvl1pPr>
      <a:lvl2pPr marL="742950" indent="-285750" algn="l" rtl="0" eaLnBrk="0" fontAlgn="base" hangingPunct="0">
        <a:spcBef>
          <a:spcPct val="20000"/>
        </a:spcBef>
        <a:spcAft>
          <a:spcPct val="0"/>
        </a:spcAft>
        <a:buChar char="–"/>
        <a:defRPr sz="2800">
          <a:solidFill>
            <a:srgbClr val="004667"/>
          </a:solidFill>
          <a:latin typeface="+mn-lt"/>
        </a:defRPr>
      </a:lvl2pPr>
      <a:lvl3pPr marL="1143000" indent="-228600" algn="l" rtl="0" eaLnBrk="0" fontAlgn="base" hangingPunct="0">
        <a:spcBef>
          <a:spcPct val="20000"/>
        </a:spcBef>
        <a:spcAft>
          <a:spcPct val="0"/>
        </a:spcAft>
        <a:buClr>
          <a:srgbClr val="4597A0"/>
        </a:buClr>
        <a:buFont typeface="Wingdings" pitchFamily="2" charset="2"/>
        <a:buChar char="ü"/>
        <a:defRPr sz="2400">
          <a:solidFill>
            <a:srgbClr val="004667"/>
          </a:solidFill>
          <a:latin typeface="+mn-lt"/>
        </a:defRPr>
      </a:lvl3pPr>
      <a:lvl4pPr marL="1600200" indent="-228600" algn="l" rtl="0" eaLnBrk="0" fontAlgn="base" hangingPunct="0">
        <a:spcBef>
          <a:spcPct val="20000"/>
        </a:spcBef>
        <a:spcAft>
          <a:spcPct val="0"/>
        </a:spcAft>
        <a:buClr>
          <a:srgbClr val="002060"/>
        </a:buClr>
        <a:buFont typeface="Courier New" pitchFamily="49" charset="0"/>
        <a:buChar char="o"/>
        <a:defRPr sz="2000">
          <a:solidFill>
            <a:srgbClr val="004667"/>
          </a:solidFill>
          <a:latin typeface="+mn-lt"/>
        </a:defRPr>
      </a:lvl4pPr>
      <a:lvl5pPr marL="2057400" indent="-228600" algn="l" rtl="0" eaLnBrk="0" fontAlgn="base" hangingPunct="0">
        <a:spcBef>
          <a:spcPct val="20000"/>
        </a:spcBef>
        <a:spcAft>
          <a:spcPct val="0"/>
        </a:spcAft>
        <a:buFont typeface="Arial" pitchFamily="34" charset="0"/>
        <a:buChar char="•"/>
        <a:defRPr sz="2000">
          <a:solidFill>
            <a:srgbClr val="004667"/>
          </a:solidFill>
          <a:latin typeface="+mn-lt"/>
        </a:defRPr>
      </a:lvl5pPr>
      <a:lvl6pPr marL="2514600" indent="-228600" algn="l" rtl="0" fontAlgn="base">
        <a:spcBef>
          <a:spcPct val="20000"/>
        </a:spcBef>
        <a:spcAft>
          <a:spcPct val="0"/>
        </a:spcAft>
        <a:buChar char="»"/>
        <a:defRPr sz="2000">
          <a:solidFill>
            <a:srgbClr val="004667"/>
          </a:solidFill>
          <a:latin typeface="+mn-lt"/>
        </a:defRPr>
      </a:lvl6pPr>
      <a:lvl7pPr marL="2971800" indent="-228600" algn="l" rtl="0" fontAlgn="base">
        <a:spcBef>
          <a:spcPct val="20000"/>
        </a:spcBef>
        <a:spcAft>
          <a:spcPct val="0"/>
        </a:spcAft>
        <a:buChar char="»"/>
        <a:defRPr sz="2000">
          <a:solidFill>
            <a:srgbClr val="004667"/>
          </a:solidFill>
          <a:latin typeface="+mn-lt"/>
        </a:defRPr>
      </a:lvl7pPr>
      <a:lvl8pPr marL="3429000" indent="-228600" algn="l" rtl="0" fontAlgn="base">
        <a:spcBef>
          <a:spcPct val="20000"/>
        </a:spcBef>
        <a:spcAft>
          <a:spcPct val="0"/>
        </a:spcAft>
        <a:buChar char="»"/>
        <a:defRPr sz="2000">
          <a:solidFill>
            <a:srgbClr val="004667"/>
          </a:solidFill>
          <a:latin typeface="+mn-lt"/>
        </a:defRPr>
      </a:lvl8pPr>
      <a:lvl9pPr marL="3886200" indent="-228600" algn="l" rtl="0" fontAlgn="base">
        <a:spcBef>
          <a:spcPct val="20000"/>
        </a:spcBef>
        <a:spcAft>
          <a:spcPct val="0"/>
        </a:spcAft>
        <a:buChar char="»"/>
        <a:defRPr sz="2000">
          <a:solidFill>
            <a:srgbClr val="004667"/>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magicmaman.com/,5-gestes-simples-pour-eviter-la-grippe-a-toute-la-famille,3452325.asp"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www.magicmaman.com/,gastro-enterite-et-diarrhee-des-bebes,344,1173129.asp"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63571" y="404672"/>
            <a:ext cx="5318008" cy="1944215"/>
          </a:xfrm>
        </p:spPr>
        <p:txBody>
          <a:bodyPr>
            <a:normAutofit/>
          </a:bodyPr>
          <a:lstStyle/>
          <a:p>
            <a:pPr>
              <a:spcBef>
                <a:spcPct val="20000"/>
              </a:spcBef>
            </a:pPr>
            <a:r>
              <a:rPr lang="fr-FR" sz="2400" dirty="0" smtClean="0">
                <a:solidFill>
                  <a:srgbClr val="002060"/>
                </a:solidFill>
              </a:rPr>
              <a:t>Webinaire Covid19</a:t>
            </a:r>
            <a:br>
              <a:rPr lang="fr-FR" sz="2400" dirty="0" smtClean="0">
                <a:solidFill>
                  <a:srgbClr val="002060"/>
                </a:solidFill>
              </a:rPr>
            </a:br>
            <a:r>
              <a:rPr lang="fr-FR" sz="2400" dirty="0">
                <a:solidFill>
                  <a:prstClr val="black"/>
                </a:solidFill>
                <a:ea typeface="+mn-ea"/>
                <a:cs typeface="+mn-cs"/>
              </a:rPr>
              <a:t/>
            </a:r>
            <a:br>
              <a:rPr lang="fr-FR" sz="2400" dirty="0">
                <a:solidFill>
                  <a:prstClr val="black"/>
                </a:solidFill>
                <a:ea typeface="+mn-ea"/>
                <a:cs typeface="+mn-cs"/>
              </a:rPr>
            </a:br>
            <a:r>
              <a:rPr lang="fr-FR" sz="2400" dirty="0">
                <a:solidFill>
                  <a:prstClr val="black"/>
                </a:solidFill>
                <a:ea typeface="+mn-ea"/>
                <a:cs typeface="+mn-cs"/>
              </a:rPr>
              <a:t> </a:t>
            </a:r>
            <a:r>
              <a:rPr lang="fr-FR" sz="2400" dirty="0" smtClean="0">
                <a:solidFill>
                  <a:prstClr val="black"/>
                </a:solidFill>
                <a:ea typeface="+mn-ea"/>
                <a:cs typeface="+mn-cs"/>
              </a:rPr>
              <a:t>Comprendre le risque et l’affronter</a:t>
            </a:r>
            <a:br>
              <a:rPr lang="fr-FR" sz="2400" dirty="0" smtClean="0">
                <a:solidFill>
                  <a:prstClr val="black"/>
                </a:solidFill>
                <a:ea typeface="+mn-ea"/>
                <a:cs typeface="+mn-cs"/>
              </a:rPr>
            </a:br>
            <a:r>
              <a:rPr lang="fr-FR" sz="2400" dirty="0" smtClean="0"/>
              <a:t/>
            </a:r>
            <a:br>
              <a:rPr lang="fr-FR" sz="2400" dirty="0" smtClean="0"/>
            </a:br>
            <a:r>
              <a:rPr lang="fr-FR" sz="2400" dirty="0" smtClean="0">
                <a:solidFill>
                  <a:schemeClr val="accent6">
                    <a:lumMod val="75000"/>
                  </a:schemeClr>
                </a:solidFill>
              </a:rPr>
              <a:t>Mardi 10 mars 2020</a:t>
            </a:r>
            <a:endParaRPr lang="fr-FR" sz="2400" dirty="0">
              <a:solidFill>
                <a:schemeClr val="accent6">
                  <a:lumMod val="75000"/>
                </a:schemeClr>
              </a:solidFill>
            </a:endParaRPr>
          </a:p>
        </p:txBody>
      </p:sp>
      <p:sp>
        <p:nvSpPr>
          <p:cNvPr id="3" name="Sous-titre 2"/>
          <p:cNvSpPr>
            <a:spLocks noGrp="1"/>
          </p:cNvSpPr>
          <p:nvPr>
            <p:ph type="subTitle" idx="1"/>
          </p:nvPr>
        </p:nvSpPr>
        <p:spPr>
          <a:xfrm>
            <a:off x="3851921" y="2708920"/>
            <a:ext cx="5007046" cy="1152128"/>
          </a:xfrm>
        </p:spPr>
        <p:txBody>
          <a:bodyPr>
            <a:normAutofit/>
          </a:bodyPr>
          <a:lstStyle/>
          <a:p>
            <a:r>
              <a:rPr lang="fr-FR" sz="2200" dirty="0"/>
              <a:t>Pierre Parneix</a:t>
            </a:r>
          </a:p>
          <a:p>
            <a:r>
              <a:rPr lang="fr-FR" sz="2200" dirty="0"/>
              <a:t>pierre.parneix@chu-bordeaux.fr</a:t>
            </a:r>
          </a:p>
        </p:txBody>
      </p:sp>
      <p:sp>
        <p:nvSpPr>
          <p:cNvPr id="4" name="AutoShape 2" descr="Résultat de recherche d'images pour &quot;cour des compte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Tree>
    <p:extLst>
      <p:ext uri="{BB962C8B-B14F-4D97-AF65-F5344CB8AC3E}">
        <p14:creationId xmlns:p14="http://schemas.microsoft.com/office/powerpoint/2010/main" val="4137613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919" y="1791980"/>
            <a:ext cx="6419850"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lstStyle/>
          <a:p>
            <a:r>
              <a:rPr lang="fr-FR" i="1" dirty="0" smtClean="0"/>
              <a:t>Covi19 - Le mode de transmission</a:t>
            </a:r>
            <a:endParaRPr lang="fr-FR" dirty="0"/>
          </a:p>
        </p:txBody>
      </p:sp>
      <p:sp>
        <p:nvSpPr>
          <p:cNvPr id="3" name="ZoneTexte 2"/>
          <p:cNvSpPr txBox="1"/>
          <p:nvPr/>
        </p:nvSpPr>
        <p:spPr>
          <a:xfrm>
            <a:off x="251520" y="1268760"/>
            <a:ext cx="8640959" cy="523220"/>
          </a:xfrm>
          <a:prstGeom prst="rect">
            <a:avLst/>
          </a:prstGeom>
          <a:noFill/>
        </p:spPr>
        <p:txBody>
          <a:bodyPr wrap="square" rtlCol="0">
            <a:spAutoFit/>
          </a:bodyPr>
          <a:lstStyle/>
          <a:p>
            <a:pPr algn="ctr"/>
            <a:r>
              <a:rPr lang="fr-FR" sz="2800" b="1" dirty="0" smtClean="0"/>
              <a:t>Une transmission de type Gouttelettes</a:t>
            </a:r>
            <a:r>
              <a:rPr lang="fr-FR" dirty="0"/>
              <a:t>	</a:t>
            </a:r>
          </a:p>
        </p:txBody>
      </p:sp>
      <p:sp>
        <p:nvSpPr>
          <p:cNvPr id="12" name="AutoShape 6" descr="Le Journal des femmes"/>
          <p:cNvSpPr>
            <a:spLocks noChangeAspect="1" noChangeArrowheads="1"/>
          </p:cNvSpPr>
          <p:nvPr/>
        </p:nvSpPr>
        <p:spPr bwMode="auto">
          <a:xfrm>
            <a:off x="155575" y="-190500"/>
            <a:ext cx="1647825"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4" name="AutoShape 2" descr="Résultat de recherche d'images pour &quot;magic mam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6086742"/>
            <a:ext cx="3657600" cy="36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2673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Covi19 - Le mode de transmission</a:t>
            </a:r>
            <a:endParaRPr lang="fr-FR" dirty="0"/>
          </a:p>
        </p:txBody>
      </p:sp>
      <p:sp>
        <p:nvSpPr>
          <p:cNvPr id="3" name="ZoneTexte 2"/>
          <p:cNvSpPr txBox="1"/>
          <p:nvPr/>
        </p:nvSpPr>
        <p:spPr>
          <a:xfrm>
            <a:off x="251520" y="1268760"/>
            <a:ext cx="8640959" cy="523220"/>
          </a:xfrm>
          <a:prstGeom prst="rect">
            <a:avLst/>
          </a:prstGeom>
          <a:noFill/>
        </p:spPr>
        <p:txBody>
          <a:bodyPr wrap="square" rtlCol="0">
            <a:spAutoFit/>
          </a:bodyPr>
          <a:lstStyle/>
          <a:p>
            <a:pPr algn="ctr"/>
            <a:r>
              <a:rPr lang="fr-FR" sz="2800" b="1" dirty="0" smtClean="0"/>
              <a:t>Une transmission de type Gouttelettes</a:t>
            </a:r>
            <a:r>
              <a:rPr lang="fr-FR" dirty="0"/>
              <a:t>	</a:t>
            </a:r>
          </a:p>
        </p:txBody>
      </p:sp>
      <p:sp>
        <p:nvSpPr>
          <p:cNvPr id="12" name="AutoShape 6" descr="Le Journal des femmes"/>
          <p:cNvSpPr>
            <a:spLocks noChangeAspect="1" noChangeArrowheads="1"/>
          </p:cNvSpPr>
          <p:nvPr/>
        </p:nvSpPr>
        <p:spPr bwMode="auto">
          <a:xfrm>
            <a:off x="155575" y="-190500"/>
            <a:ext cx="1647825"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4" name="AutoShape 2" descr="Résultat de recherche d'images pour &quot;magic mam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6148" name="Picture 4" descr="Résultat de recherche d'images pour &quot;lampe à fent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544" y="1791980"/>
            <a:ext cx="6835140" cy="4553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321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Covi19 - Le mode de transmission</a:t>
            </a:r>
            <a:endParaRPr lang="fr-FR" dirty="0"/>
          </a:p>
        </p:txBody>
      </p:sp>
      <p:sp>
        <p:nvSpPr>
          <p:cNvPr id="3" name="ZoneTexte 2"/>
          <p:cNvSpPr txBox="1"/>
          <p:nvPr/>
        </p:nvSpPr>
        <p:spPr>
          <a:xfrm>
            <a:off x="251520" y="1268760"/>
            <a:ext cx="8640959" cy="523220"/>
          </a:xfrm>
          <a:prstGeom prst="rect">
            <a:avLst/>
          </a:prstGeom>
          <a:noFill/>
        </p:spPr>
        <p:txBody>
          <a:bodyPr wrap="square" rtlCol="0">
            <a:spAutoFit/>
          </a:bodyPr>
          <a:lstStyle/>
          <a:p>
            <a:pPr algn="ctr"/>
            <a:r>
              <a:rPr lang="fr-FR" sz="2800" b="1" dirty="0" smtClean="0"/>
              <a:t>Une transmission de type Gouttelettes</a:t>
            </a:r>
            <a:r>
              <a:rPr lang="fr-FR" dirty="0"/>
              <a:t>	</a:t>
            </a:r>
          </a:p>
        </p:txBody>
      </p:sp>
      <p:sp>
        <p:nvSpPr>
          <p:cNvPr id="12" name="AutoShape 6" descr="Le Journal des femmes"/>
          <p:cNvSpPr>
            <a:spLocks noChangeAspect="1" noChangeArrowheads="1"/>
          </p:cNvSpPr>
          <p:nvPr/>
        </p:nvSpPr>
        <p:spPr bwMode="auto">
          <a:xfrm>
            <a:off x="155575" y="-190500"/>
            <a:ext cx="1647825"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4" name="AutoShape 2" descr="Résultat de recherche d'images pour &quot;magic mam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5" name="Rectangle 4"/>
          <p:cNvSpPr/>
          <p:nvPr/>
        </p:nvSpPr>
        <p:spPr>
          <a:xfrm>
            <a:off x="1331640" y="5959152"/>
            <a:ext cx="6030416" cy="307777"/>
          </a:xfrm>
          <a:prstGeom prst="rect">
            <a:avLst/>
          </a:prstGeom>
        </p:spPr>
        <p:txBody>
          <a:bodyPr wrap="square">
            <a:spAutoFit/>
          </a:bodyPr>
          <a:lstStyle/>
          <a:p>
            <a:pPr algn="ctr"/>
            <a:r>
              <a:rPr lang="fr-FR" sz="1400" dirty="0"/>
              <a:t>https://onlinelibrary.wiley.com/doi/full/10.1111/ina.12612</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2060848"/>
            <a:ext cx="754380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4164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Covi19 - Le mode de transmission</a:t>
            </a:r>
            <a:endParaRPr lang="fr-FR" dirty="0"/>
          </a:p>
        </p:txBody>
      </p:sp>
      <p:sp>
        <p:nvSpPr>
          <p:cNvPr id="3" name="ZoneTexte 2"/>
          <p:cNvSpPr txBox="1"/>
          <p:nvPr/>
        </p:nvSpPr>
        <p:spPr>
          <a:xfrm>
            <a:off x="251520" y="1268760"/>
            <a:ext cx="8640959" cy="523220"/>
          </a:xfrm>
          <a:prstGeom prst="rect">
            <a:avLst/>
          </a:prstGeom>
          <a:noFill/>
        </p:spPr>
        <p:txBody>
          <a:bodyPr wrap="square" rtlCol="0">
            <a:spAutoFit/>
          </a:bodyPr>
          <a:lstStyle/>
          <a:p>
            <a:pPr algn="ctr"/>
            <a:r>
              <a:rPr lang="fr-FR" sz="2800" b="1" dirty="0" smtClean="0"/>
              <a:t>Une transmission de type Gouttelettes</a:t>
            </a:r>
            <a:r>
              <a:rPr lang="fr-FR" dirty="0"/>
              <a:t>	</a:t>
            </a:r>
          </a:p>
        </p:txBody>
      </p:sp>
      <p:sp>
        <p:nvSpPr>
          <p:cNvPr id="12" name="AutoShape 6" descr="Le Journal des femmes"/>
          <p:cNvSpPr>
            <a:spLocks noChangeAspect="1" noChangeArrowheads="1"/>
          </p:cNvSpPr>
          <p:nvPr/>
        </p:nvSpPr>
        <p:spPr bwMode="auto">
          <a:xfrm>
            <a:off x="155575" y="-190500"/>
            <a:ext cx="1647825"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4" name="AutoShape 2" descr="Résultat de recherche d'images pour &quot;magic mam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5" name="Rectangle 4"/>
          <p:cNvSpPr/>
          <p:nvPr/>
        </p:nvSpPr>
        <p:spPr>
          <a:xfrm>
            <a:off x="1331640" y="5959152"/>
            <a:ext cx="6030416" cy="307777"/>
          </a:xfrm>
          <a:prstGeom prst="rect">
            <a:avLst/>
          </a:prstGeom>
        </p:spPr>
        <p:txBody>
          <a:bodyPr wrap="square">
            <a:spAutoFit/>
          </a:bodyPr>
          <a:lstStyle/>
          <a:p>
            <a:pPr algn="ctr"/>
            <a:r>
              <a:rPr lang="fr-FR" sz="1400" dirty="0"/>
              <a:t>https://onlinelibrary.wiley.com/doi/full/10.1111/ina.12612</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4" y="1988840"/>
            <a:ext cx="752475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1392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39002"/>
            <a:ext cx="5314950" cy="498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lstStyle/>
          <a:p>
            <a:r>
              <a:rPr lang="fr-FR" i="1" dirty="0" smtClean="0"/>
              <a:t>Covi19 - Le mode de transmission</a:t>
            </a:r>
            <a:endParaRPr lang="fr-FR" dirty="0"/>
          </a:p>
        </p:txBody>
      </p:sp>
      <p:sp>
        <p:nvSpPr>
          <p:cNvPr id="3" name="ZoneTexte 2"/>
          <p:cNvSpPr txBox="1"/>
          <p:nvPr/>
        </p:nvSpPr>
        <p:spPr>
          <a:xfrm>
            <a:off x="251520" y="1268760"/>
            <a:ext cx="8640959" cy="523220"/>
          </a:xfrm>
          <a:prstGeom prst="rect">
            <a:avLst/>
          </a:prstGeom>
          <a:noFill/>
        </p:spPr>
        <p:txBody>
          <a:bodyPr wrap="square" rtlCol="0">
            <a:spAutoFit/>
          </a:bodyPr>
          <a:lstStyle/>
          <a:p>
            <a:pPr algn="ctr"/>
            <a:r>
              <a:rPr lang="fr-FR" sz="2800" b="1" dirty="0" smtClean="0"/>
              <a:t>Une transmission de type Gouttelettes</a:t>
            </a:r>
            <a:r>
              <a:rPr lang="fr-FR" dirty="0"/>
              <a:t>	</a:t>
            </a:r>
          </a:p>
        </p:txBody>
      </p:sp>
      <p:sp>
        <p:nvSpPr>
          <p:cNvPr id="12" name="AutoShape 6" descr="Le Journal des femmes"/>
          <p:cNvSpPr>
            <a:spLocks noChangeAspect="1" noChangeArrowheads="1"/>
          </p:cNvSpPr>
          <p:nvPr/>
        </p:nvSpPr>
        <p:spPr bwMode="auto">
          <a:xfrm>
            <a:off x="155575" y="-190500"/>
            <a:ext cx="1647825"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4" name="AutoShape 2" descr="Résultat de recherche d'images pour &quot;magic mam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5" name="Rectangle 4"/>
          <p:cNvSpPr/>
          <p:nvPr/>
        </p:nvSpPr>
        <p:spPr>
          <a:xfrm>
            <a:off x="1331640" y="6453336"/>
            <a:ext cx="6030416" cy="307777"/>
          </a:xfrm>
          <a:prstGeom prst="rect">
            <a:avLst/>
          </a:prstGeom>
          <a:solidFill>
            <a:schemeClr val="bg1"/>
          </a:solidFill>
        </p:spPr>
        <p:txBody>
          <a:bodyPr wrap="square">
            <a:spAutoFit/>
          </a:bodyPr>
          <a:lstStyle/>
          <a:p>
            <a:pPr algn="ctr"/>
            <a:r>
              <a:rPr lang="fr-FR" sz="1400" dirty="0"/>
              <a:t>https://onlinelibrary.wiley.com/doi/full/10.1111/ina.12612</a:t>
            </a:r>
          </a:p>
        </p:txBody>
      </p:sp>
    </p:spTree>
    <p:extLst>
      <p:ext uri="{BB962C8B-B14F-4D97-AF65-F5344CB8AC3E}">
        <p14:creationId xmlns:p14="http://schemas.microsoft.com/office/powerpoint/2010/main" val="1699118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Covi19 – Contrôler la source</a:t>
            </a:r>
            <a:endParaRPr lang="fr-FR" dirty="0"/>
          </a:p>
        </p:txBody>
      </p:sp>
      <p:sp>
        <p:nvSpPr>
          <p:cNvPr id="3" name="ZoneTexte 2"/>
          <p:cNvSpPr txBox="1"/>
          <p:nvPr/>
        </p:nvSpPr>
        <p:spPr>
          <a:xfrm>
            <a:off x="251520" y="1268760"/>
            <a:ext cx="8640959" cy="523220"/>
          </a:xfrm>
          <a:prstGeom prst="rect">
            <a:avLst/>
          </a:prstGeom>
          <a:noFill/>
        </p:spPr>
        <p:txBody>
          <a:bodyPr wrap="square" rtlCol="0">
            <a:spAutoFit/>
          </a:bodyPr>
          <a:lstStyle/>
          <a:p>
            <a:pPr algn="ctr"/>
            <a:r>
              <a:rPr lang="fr-FR" sz="2800" b="1" dirty="0" smtClean="0"/>
              <a:t>Contrôler la source : les gestes barrières</a:t>
            </a:r>
            <a:r>
              <a:rPr lang="fr-FR" dirty="0"/>
              <a:t>	</a:t>
            </a:r>
          </a:p>
        </p:txBody>
      </p:sp>
      <p:sp>
        <p:nvSpPr>
          <p:cNvPr id="12" name="AutoShape 6" descr="Le Journal des femmes"/>
          <p:cNvSpPr>
            <a:spLocks noChangeAspect="1" noChangeArrowheads="1"/>
          </p:cNvSpPr>
          <p:nvPr/>
        </p:nvSpPr>
        <p:spPr bwMode="auto">
          <a:xfrm>
            <a:off x="155575" y="-190500"/>
            <a:ext cx="1647825"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4" name="AutoShape 2" descr="Résultat de recherche d'images pour &quot;magic mam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42" y="1791980"/>
            <a:ext cx="7890986" cy="2310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997535" y="5983396"/>
            <a:ext cx="6768751" cy="307777"/>
          </a:xfrm>
          <a:prstGeom prst="rect">
            <a:avLst/>
          </a:prstGeom>
        </p:spPr>
        <p:txBody>
          <a:bodyPr wrap="square">
            <a:spAutoFit/>
          </a:bodyPr>
          <a:lstStyle/>
          <a:p>
            <a:pPr algn="ctr"/>
            <a:r>
              <a:rPr lang="fr-FR" sz="1400" dirty="0"/>
              <a:t>https://www.ncbi.nlm.nih.gov/pubmed/26225807</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149080"/>
            <a:ext cx="32004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2842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Covi19 – Contrôler la source</a:t>
            </a:r>
            <a:endParaRPr lang="fr-FR" dirty="0"/>
          </a:p>
        </p:txBody>
      </p:sp>
      <p:sp>
        <p:nvSpPr>
          <p:cNvPr id="3" name="ZoneTexte 2"/>
          <p:cNvSpPr txBox="1"/>
          <p:nvPr/>
        </p:nvSpPr>
        <p:spPr>
          <a:xfrm>
            <a:off x="251520" y="1268760"/>
            <a:ext cx="8640959" cy="523220"/>
          </a:xfrm>
          <a:prstGeom prst="rect">
            <a:avLst/>
          </a:prstGeom>
          <a:noFill/>
        </p:spPr>
        <p:txBody>
          <a:bodyPr wrap="square" rtlCol="0">
            <a:spAutoFit/>
          </a:bodyPr>
          <a:lstStyle/>
          <a:p>
            <a:pPr algn="ctr"/>
            <a:r>
              <a:rPr lang="fr-FR" sz="2800" b="1" dirty="0" smtClean="0"/>
              <a:t>Contrôler la source : les gestes barrières</a:t>
            </a:r>
            <a:r>
              <a:rPr lang="fr-FR" dirty="0"/>
              <a:t>	</a:t>
            </a:r>
          </a:p>
        </p:txBody>
      </p:sp>
      <p:sp>
        <p:nvSpPr>
          <p:cNvPr id="12" name="AutoShape 6" descr="Le Journal des femmes"/>
          <p:cNvSpPr>
            <a:spLocks noChangeAspect="1" noChangeArrowheads="1"/>
          </p:cNvSpPr>
          <p:nvPr/>
        </p:nvSpPr>
        <p:spPr bwMode="auto">
          <a:xfrm>
            <a:off x="155575" y="-190500"/>
            <a:ext cx="1647825"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4" name="AutoShape 2" descr="Résultat de recherche d'images pour &quot;magic mam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5" name="Rectangle 4"/>
          <p:cNvSpPr/>
          <p:nvPr/>
        </p:nvSpPr>
        <p:spPr>
          <a:xfrm>
            <a:off x="997535" y="5983396"/>
            <a:ext cx="6768751" cy="307777"/>
          </a:xfrm>
          <a:prstGeom prst="rect">
            <a:avLst/>
          </a:prstGeom>
        </p:spPr>
        <p:txBody>
          <a:bodyPr wrap="square">
            <a:spAutoFit/>
          </a:bodyPr>
          <a:lstStyle/>
          <a:p>
            <a:pPr algn="ctr"/>
            <a:r>
              <a:rPr lang="fr-FR" sz="1400" dirty="0"/>
              <a:t>https://www.ncbi.nlm.nih.gov/pubmed/26225807</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866" y="2060848"/>
            <a:ext cx="697230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32195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Covi19 – Contrôler la source</a:t>
            </a:r>
            <a:endParaRPr lang="fr-FR" dirty="0"/>
          </a:p>
        </p:txBody>
      </p:sp>
      <p:sp>
        <p:nvSpPr>
          <p:cNvPr id="3" name="ZoneTexte 2"/>
          <p:cNvSpPr txBox="1"/>
          <p:nvPr/>
        </p:nvSpPr>
        <p:spPr>
          <a:xfrm>
            <a:off x="251520" y="1268760"/>
            <a:ext cx="8640959" cy="523220"/>
          </a:xfrm>
          <a:prstGeom prst="rect">
            <a:avLst/>
          </a:prstGeom>
          <a:noFill/>
        </p:spPr>
        <p:txBody>
          <a:bodyPr wrap="square" rtlCol="0">
            <a:spAutoFit/>
          </a:bodyPr>
          <a:lstStyle/>
          <a:p>
            <a:pPr algn="ctr"/>
            <a:r>
              <a:rPr lang="fr-FR" sz="2800" b="1" dirty="0" smtClean="0"/>
              <a:t>Contrôler la source : les gestes barrières</a:t>
            </a:r>
            <a:r>
              <a:rPr lang="fr-FR" dirty="0"/>
              <a:t>	</a:t>
            </a:r>
          </a:p>
        </p:txBody>
      </p:sp>
      <p:sp>
        <p:nvSpPr>
          <p:cNvPr id="12" name="AutoShape 6" descr="Le Journal des femmes"/>
          <p:cNvSpPr>
            <a:spLocks noChangeAspect="1" noChangeArrowheads="1"/>
          </p:cNvSpPr>
          <p:nvPr/>
        </p:nvSpPr>
        <p:spPr bwMode="auto">
          <a:xfrm>
            <a:off x="155575" y="-190500"/>
            <a:ext cx="1647825"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4" name="AutoShape 2" descr="Résultat de recherche d'images pour &quot;magic mam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5" name="Rectangle 4"/>
          <p:cNvSpPr/>
          <p:nvPr/>
        </p:nvSpPr>
        <p:spPr>
          <a:xfrm>
            <a:off x="997535" y="5983396"/>
            <a:ext cx="6768751" cy="307777"/>
          </a:xfrm>
          <a:prstGeom prst="rect">
            <a:avLst/>
          </a:prstGeom>
        </p:spPr>
        <p:txBody>
          <a:bodyPr wrap="square">
            <a:spAutoFit/>
          </a:bodyPr>
          <a:lstStyle/>
          <a:p>
            <a:pPr algn="ctr"/>
            <a:r>
              <a:rPr lang="fr-FR" sz="1400" dirty="0"/>
              <a:t>https://www.ncbi.nlm.nih.gov/pmc/articles/PMC3846148/</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5" y="1890713"/>
            <a:ext cx="7410450"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68766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Covi19 – Contrôler la source</a:t>
            </a:r>
            <a:endParaRPr lang="fr-FR" dirty="0"/>
          </a:p>
        </p:txBody>
      </p:sp>
      <p:sp>
        <p:nvSpPr>
          <p:cNvPr id="3" name="ZoneTexte 2"/>
          <p:cNvSpPr txBox="1"/>
          <p:nvPr/>
        </p:nvSpPr>
        <p:spPr>
          <a:xfrm>
            <a:off x="251520" y="1268760"/>
            <a:ext cx="8640959" cy="523220"/>
          </a:xfrm>
          <a:prstGeom prst="rect">
            <a:avLst/>
          </a:prstGeom>
          <a:noFill/>
        </p:spPr>
        <p:txBody>
          <a:bodyPr wrap="square" rtlCol="0">
            <a:spAutoFit/>
          </a:bodyPr>
          <a:lstStyle/>
          <a:p>
            <a:pPr algn="ctr"/>
            <a:r>
              <a:rPr lang="fr-FR" sz="2800" b="1" dirty="0" smtClean="0"/>
              <a:t>Contrôler la source : les gestes barrières</a:t>
            </a:r>
            <a:r>
              <a:rPr lang="fr-FR" dirty="0"/>
              <a:t>	</a:t>
            </a:r>
          </a:p>
        </p:txBody>
      </p:sp>
      <p:sp>
        <p:nvSpPr>
          <p:cNvPr id="12" name="AutoShape 6" descr="Le Journal des femmes"/>
          <p:cNvSpPr>
            <a:spLocks noChangeAspect="1" noChangeArrowheads="1"/>
          </p:cNvSpPr>
          <p:nvPr/>
        </p:nvSpPr>
        <p:spPr bwMode="auto">
          <a:xfrm>
            <a:off x="155575" y="-190500"/>
            <a:ext cx="1647825"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4" name="AutoShape 2" descr="Résultat de recherche d'images pour &quot;magic mam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5" name="Rectangle 4"/>
          <p:cNvSpPr/>
          <p:nvPr/>
        </p:nvSpPr>
        <p:spPr>
          <a:xfrm>
            <a:off x="997535" y="5983396"/>
            <a:ext cx="6768751" cy="307777"/>
          </a:xfrm>
          <a:prstGeom prst="rect">
            <a:avLst/>
          </a:prstGeom>
        </p:spPr>
        <p:txBody>
          <a:bodyPr wrap="square">
            <a:spAutoFit/>
          </a:bodyPr>
          <a:lstStyle/>
          <a:p>
            <a:pPr algn="ctr"/>
            <a:r>
              <a:rPr lang="fr-FR" sz="1400" dirty="0"/>
              <a:t>https://www.ncbi.nlm.nih.gov/pmc/articles/PMC3846148/</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073" y="2060848"/>
            <a:ext cx="7067550"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9362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Covi19 – Contrôler la source</a:t>
            </a:r>
            <a:endParaRPr lang="fr-FR" dirty="0"/>
          </a:p>
        </p:txBody>
      </p:sp>
      <p:sp>
        <p:nvSpPr>
          <p:cNvPr id="3" name="ZoneTexte 2"/>
          <p:cNvSpPr txBox="1"/>
          <p:nvPr/>
        </p:nvSpPr>
        <p:spPr>
          <a:xfrm>
            <a:off x="251520" y="1268760"/>
            <a:ext cx="8640959" cy="523220"/>
          </a:xfrm>
          <a:prstGeom prst="rect">
            <a:avLst/>
          </a:prstGeom>
          <a:noFill/>
        </p:spPr>
        <p:txBody>
          <a:bodyPr wrap="square" rtlCol="0">
            <a:spAutoFit/>
          </a:bodyPr>
          <a:lstStyle/>
          <a:p>
            <a:pPr algn="ctr"/>
            <a:r>
              <a:rPr lang="fr-FR" sz="2800" b="1" dirty="0" smtClean="0"/>
              <a:t>Contrôler la source : les gestes barrières</a:t>
            </a:r>
            <a:r>
              <a:rPr lang="fr-FR" dirty="0"/>
              <a:t>	</a:t>
            </a:r>
          </a:p>
        </p:txBody>
      </p:sp>
      <p:sp>
        <p:nvSpPr>
          <p:cNvPr id="12" name="AutoShape 6" descr="Le Journal des femmes"/>
          <p:cNvSpPr>
            <a:spLocks noChangeAspect="1" noChangeArrowheads="1"/>
          </p:cNvSpPr>
          <p:nvPr/>
        </p:nvSpPr>
        <p:spPr bwMode="auto">
          <a:xfrm>
            <a:off x="155575" y="-190500"/>
            <a:ext cx="1647825"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4" name="AutoShape 2" descr="Résultat de recherche d'images pour &quot;magic mam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5" name="Rectangle 4"/>
          <p:cNvSpPr/>
          <p:nvPr/>
        </p:nvSpPr>
        <p:spPr>
          <a:xfrm>
            <a:off x="997535" y="5983396"/>
            <a:ext cx="6768751" cy="307777"/>
          </a:xfrm>
          <a:prstGeom prst="rect">
            <a:avLst/>
          </a:prstGeom>
        </p:spPr>
        <p:txBody>
          <a:bodyPr wrap="square">
            <a:spAutoFit/>
          </a:bodyPr>
          <a:lstStyle/>
          <a:p>
            <a:pPr algn="ctr"/>
            <a:r>
              <a:rPr lang="fr-FR" sz="1400" dirty="0"/>
              <a:t>https://www.ncbi.nlm.nih.gov/pmc/articles/PMC3846148/</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119" y="1791980"/>
            <a:ext cx="7105650"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544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Covi19 - Le mode de transmission</a:t>
            </a:r>
            <a:endParaRPr lang="fr-FR" dirty="0"/>
          </a:p>
        </p:txBody>
      </p:sp>
      <p:sp>
        <p:nvSpPr>
          <p:cNvPr id="3" name="ZoneTexte 2"/>
          <p:cNvSpPr txBox="1"/>
          <p:nvPr/>
        </p:nvSpPr>
        <p:spPr>
          <a:xfrm>
            <a:off x="251520" y="1268760"/>
            <a:ext cx="8640959" cy="523220"/>
          </a:xfrm>
          <a:prstGeom prst="rect">
            <a:avLst/>
          </a:prstGeom>
          <a:noFill/>
        </p:spPr>
        <p:txBody>
          <a:bodyPr wrap="square" rtlCol="0">
            <a:spAutoFit/>
          </a:bodyPr>
          <a:lstStyle/>
          <a:p>
            <a:pPr algn="ctr"/>
            <a:r>
              <a:rPr lang="fr-FR" sz="2800" b="1" dirty="0" smtClean="0"/>
              <a:t>Une transmission de type Gouttelettes</a:t>
            </a:r>
            <a:r>
              <a:rPr lang="fr-FR" dirty="0"/>
              <a:t>	</a:t>
            </a:r>
          </a:p>
        </p:txBody>
      </p:sp>
      <p:sp>
        <p:nvSpPr>
          <p:cNvPr id="5" name="Rectangle 4"/>
          <p:cNvSpPr/>
          <p:nvPr/>
        </p:nvSpPr>
        <p:spPr>
          <a:xfrm>
            <a:off x="1619672" y="3269883"/>
            <a:ext cx="5760640" cy="2031325"/>
          </a:xfrm>
          <a:prstGeom prst="rect">
            <a:avLst/>
          </a:prstGeom>
        </p:spPr>
        <p:txBody>
          <a:bodyPr wrap="square">
            <a:spAutoFit/>
          </a:bodyPr>
          <a:lstStyle/>
          <a:p>
            <a:r>
              <a:rPr lang="fr-FR" dirty="0" smtClean="0"/>
              <a:t> "</a:t>
            </a:r>
            <a:r>
              <a:rPr lang="fr-FR" i="1" dirty="0" smtClean="0"/>
              <a:t>Le </a:t>
            </a:r>
            <a:r>
              <a:rPr lang="fr-FR" b="1" i="1" dirty="0" smtClean="0"/>
              <a:t>mode de transmission du coronavirus</a:t>
            </a:r>
            <a:r>
              <a:rPr lang="fr-FR" i="1" dirty="0" smtClean="0"/>
              <a:t> est sensiblement le même que celui de la grippe, c'est-à-dire qu'il se transmet d'homme à homme lors de </a:t>
            </a:r>
            <a:r>
              <a:rPr lang="fr-FR" b="1" i="1" dirty="0" smtClean="0"/>
              <a:t>contacts rapprochés</a:t>
            </a:r>
            <a:r>
              <a:rPr lang="fr-FR" i="1" dirty="0" smtClean="0"/>
              <a:t> (se toucher ou se serrer la main par exemple) et par</a:t>
            </a:r>
            <a:r>
              <a:rPr lang="fr-FR" b="1" i="1" dirty="0" smtClean="0"/>
              <a:t> voie aérienne</a:t>
            </a:r>
            <a:r>
              <a:rPr lang="fr-FR" i="1" dirty="0" smtClean="0"/>
              <a:t> en </a:t>
            </a:r>
            <a:r>
              <a:rPr lang="fr-FR" b="1" i="1" dirty="0" smtClean="0"/>
              <a:t>toussant  </a:t>
            </a:r>
            <a:r>
              <a:rPr lang="fr-FR" i="1" dirty="0" smtClean="0"/>
              <a:t>ou en </a:t>
            </a:r>
            <a:r>
              <a:rPr lang="fr-FR" b="1" i="1" dirty="0" smtClean="0"/>
              <a:t>éternuant </a:t>
            </a:r>
            <a:r>
              <a:rPr lang="fr-FR" i="1" dirty="0" smtClean="0"/>
              <a:t>(gouttelettes de salive, postillons)</a:t>
            </a:r>
            <a:r>
              <a:rPr lang="fr-FR" dirty="0" smtClean="0"/>
              <a:t>" précise le médecin hygiéniste. »</a:t>
            </a:r>
            <a:endParaRPr lang="fr-FR" dirty="0"/>
          </a:p>
        </p:txBody>
      </p:sp>
      <p:sp>
        <p:nvSpPr>
          <p:cNvPr id="6" name="Rectangle 5"/>
          <p:cNvSpPr/>
          <p:nvPr/>
        </p:nvSpPr>
        <p:spPr>
          <a:xfrm>
            <a:off x="611560" y="5914449"/>
            <a:ext cx="7560840" cy="292388"/>
          </a:xfrm>
          <a:prstGeom prst="rect">
            <a:avLst/>
          </a:prstGeom>
        </p:spPr>
        <p:txBody>
          <a:bodyPr wrap="square">
            <a:spAutoFit/>
          </a:bodyPr>
          <a:lstStyle/>
          <a:p>
            <a:r>
              <a:rPr lang="fr-FR" sz="1300" dirty="0"/>
              <a:t>https://sante.journaldesfemmes.fr/maladies/2609189-masque-medicaux-coronavirus-ffp2-ffp3-chirurgicale/</a:t>
            </a:r>
          </a:p>
        </p:txBody>
      </p:sp>
      <p:sp>
        <p:nvSpPr>
          <p:cNvPr id="11" name="Rectangle 10"/>
          <p:cNvSpPr/>
          <p:nvPr/>
        </p:nvSpPr>
        <p:spPr>
          <a:xfrm>
            <a:off x="863587" y="2722191"/>
            <a:ext cx="7416824" cy="369332"/>
          </a:xfrm>
          <a:prstGeom prst="rect">
            <a:avLst/>
          </a:prstGeom>
        </p:spPr>
        <p:txBody>
          <a:bodyPr wrap="square">
            <a:spAutoFit/>
          </a:bodyPr>
          <a:lstStyle/>
          <a:p>
            <a:r>
              <a:rPr lang="fr-FR" b="1" dirty="0"/>
              <a:t>Masque coronavirus : efficacité, comment en avoir, qui doit en porter ?</a:t>
            </a:r>
          </a:p>
        </p:txBody>
      </p:sp>
      <p:sp>
        <p:nvSpPr>
          <p:cNvPr id="12" name="AutoShape 6" descr="Le Journal des femmes"/>
          <p:cNvSpPr>
            <a:spLocks noChangeAspect="1" noChangeArrowheads="1"/>
          </p:cNvSpPr>
          <p:nvPr/>
        </p:nvSpPr>
        <p:spPr bwMode="auto">
          <a:xfrm>
            <a:off x="155575" y="-190500"/>
            <a:ext cx="1647825"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042" y="1835695"/>
            <a:ext cx="22479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2470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Covi19 – Contrôler la source</a:t>
            </a:r>
            <a:endParaRPr lang="fr-FR" dirty="0"/>
          </a:p>
        </p:txBody>
      </p:sp>
      <p:sp>
        <p:nvSpPr>
          <p:cNvPr id="3" name="ZoneTexte 2"/>
          <p:cNvSpPr txBox="1"/>
          <p:nvPr/>
        </p:nvSpPr>
        <p:spPr>
          <a:xfrm>
            <a:off x="251520" y="1268760"/>
            <a:ext cx="8640959" cy="523220"/>
          </a:xfrm>
          <a:prstGeom prst="rect">
            <a:avLst/>
          </a:prstGeom>
          <a:noFill/>
        </p:spPr>
        <p:txBody>
          <a:bodyPr wrap="square" rtlCol="0">
            <a:spAutoFit/>
          </a:bodyPr>
          <a:lstStyle/>
          <a:p>
            <a:pPr algn="ctr"/>
            <a:r>
              <a:rPr lang="fr-FR" sz="2800" b="1" dirty="0" smtClean="0"/>
              <a:t>Contrôler la source : les gestes barrières</a:t>
            </a:r>
            <a:r>
              <a:rPr lang="fr-FR" dirty="0"/>
              <a:t>	</a:t>
            </a:r>
          </a:p>
        </p:txBody>
      </p:sp>
      <p:sp>
        <p:nvSpPr>
          <p:cNvPr id="12" name="AutoShape 6" descr="Le Journal des femmes"/>
          <p:cNvSpPr>
            <a:spLocks noChangeAspect="1" noChangeArrowheads="1"/>
          </p:cNvSpPr>
          <p:nvPr/>
        </p:nvSpPr>
        <p:spPr bwMode="auto">
          <a:xfrm>
            <a:off x="155575" y="-190500"/>
            <a:ext cx="1647825"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4" name="AutoShape 2" descr="Résultat de recherche d'images pour &quot;magic mam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6" name="ZoneTexte 5"/>
          <p:cNvSpPr txBox="1"/>
          <p:nvPr/>
        </p:nvSpPr>
        <p:spPr>
          <a:xfrm>
            <a:off x="979487" y="2564904"/>
            <a:ext cx="7120905" cy="2585323"/>
          </a:xfrm>
          <a:prstGeom prst="rect">
            <a:avLst/>
          </a:prstGeom>
          <a:noFill/>
        </p:spPr>
        <p:txBody>
          <a:bodyPr wrap="square" rtlCol="0">
            <a:spAutoFit/>
          </a:bodyPr>
          <a:lstStyle/>
          <a:p>
            <a:r>
              <a:rPr lang="fr-FR" sz="2400" b="1" dirty="0" smtClean="0"/>
              <a:t>Pour le patient :</a:t>
            </a:r>
          </a:p>
          <a:p>
            <a:endParaRPr lang="fr-FR" sz="2400" b="1" dirty="0" smtClean="0"/>
          </a:p>
          <a:p>
            <a:r>
              <a:rPr lang="fr-FR" sz="2400" b="1" dirty="0" smtClean="0"/>
              <a:t>1) Masque à usage médical pour un contrôle en continu si supporté</a:t>
            </a:r>
          </a:p>
          <a:p>
            <a:r>
              <a:rPr lang="fr-FR" sz="2400" b="1" dirty="0" smtClean="0"/>
              <a:t>2) Geste barrière additionnel bienvenu lors de l’effort de toux : creux du bras meilleure option</a:t>
            </a:r>
          </a:p>
          <a:p>
            <a:endParaRPr lang="fr-FR" dirty="0"/>
          </a:p>
        </p:txBody>
      </p:sp>
    </p:spTree>
    <p:extLst>
      <p:ext uri="{BB962C8B-B14F-4D97-AF65-F5344CB8AC3E}">
        <p14:creationId xmlns:p14="http://schemas.microsoft.com/office/powerpoint/2010/main" val="34735758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Covi19 – Protéger la « cible »</a:t>
            </a:r>
            <a:endParaRPr lang="fr-FR" dirty="0"/>
          </a:p>
        </p:txBody>
      </p:sp>
      <p:sp>
        <p:nvSpPr>
          <p:cNvPr id="3" name="ZoneTexte 2"/>
          <p:cNvSpPr txBox="1"/>
          <p:nvPr/>
        </p:nvSpPr>
        <p:spPr>
          <a:xfrm>
            <a:off x="251520" y="1268760"/>
            <a:ext cx="8640959" cy="800219"/>
          </a:xfrm>
          <a:prstGeom prst="rect">
            <a:avLst/>
          </a:prstGeom>
          <a:noFill/>
        </p:spPr>
        <p:txBody>
          <a:bodyPr wrap="square" rtlCol="0">
            <a:spAutoFit/>
          </a:bodyPr>
          <a:lstStyle/>
          <a:p>
            <a:pPr algn="ctr"/>
            <a:r>
              <a:rPr lang="fr-FR" sz="2800" b="1" dirty="0" smtClean="0"/>
              <a:t>Les précautions gouttelettes : cas particulier de l’aérosol</a:t>
            </a:r>
            <a:r>
              <a:rPr lang="fr-FR" dirty="0"/>
              <a:t>	</a:t>
            </a:r>
          </a:p>
        </p:txBody>
      </p:sp>
      <p:sp>
        <p:nvSpPr>
          <p:cNvPr id="12" name="AutoShape 6" descr="Le Journal des femmes"/>
          <p:cNvSpPr>
            <a:spLocks noChangeAspect="1" noChangeArrowheads="1"/>
          </p:cNvSpPr>
          <p:nvPr/>
        </p:nvSpPr>
        <p:spPr bwMode="auto">
          <a:xfrm>
            <a:off x="155575" y="-190500"/>
            <a:ext cx="1647825"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4" name="AutoShape 2" descr="Résultat de recherche d'images pour &quot;magic mam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6" name="ZoneTexte 5"/>
          <p:cNvSpPr txBox="1"/>
          <p:nvPr/>
        </p:nvSpPr>
        <p:spPr>
          <a:xfrm>
            <a:off x="979486" y="2204864"/>
            <a:ext cx="7120905" cy="2954655"/>
          </a:xfrm>
          <a:prstGeom prst="rect">
            <a:avLst/>
          </a:prstGeom>
          <a:noFill/>
        </p:spPr>
        <p:txBody>
          <a:bodyPr wrap="square" rtlCol="0">
            <a:spAutoFit/>
          </a:bodyPr>
          <a:lstStyle/>
          <a:p>
            <a:r>
              <a:rPr lang="fr-FR" sz="2400" b="1" dirty="0" smtClean="0"/>
              <a:t>Pour les manœuvres invasives sur les voies respiratoires seulement:</a:t>
            </a:r>
          </a:p>
          <a:p>
            <a:endParaRPr lang="fr-FR" sz="2400" b="1" dirty="0" smtClean="0"/>
          </a:p>
          <a:p>
            <a:pPr marL="457200" indent="-457200">
              <a:buAutoNum type="arabicParenR"/>
            </a:pPr>
            <a:r>
              <a:rPr lang="fr-FR" sz="2400" b="1" dirty="0" smtClean="0"/>
              <a:t>Liste en cours de rédaction par la SF2H</a:t>
            </a:r>
          </a:p>
          <a:p>
            <a:pPr marL="457200" indent="-457200">
              <a:buAutoNum type="arabicParenR"/>
            </a:pPr>
            <a:r>
              <a:rPr lang="fr-FR" sz="2400" b="1" dirty="0" smtClean="0"/>
              <a:t>Une liste a toujours un caractère indicatif et ne peut se substituer totalement à l’analyse de terrain de l’EOH et des équipes de soins.</a:t>
            </a:r>
          </a:p>
          <a:p>
            <a:endParaRPr lang="fr-FR" dirty="0"/>
          </a:p>
        </p:txBody>
      </p:sp>
    </p:spTree>
    <p:extLst>
      <p:ext uri="{BB962C8B-B14F-4D97-AF65-F5344CB8AC3E}">
        <p14:creationId xmlns:p14="http://schemas.microsoft.com/office/powerpoint/2010/main" val="2612409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Covi19 – Protéger la « cible »</a:t>
            </a:r>
            <a:endParaRPr lang="fr-FR" dirty="0"/>
          </a:p>
        </p:txBody>
      </p:sp>
      <p:sp>
        <p:nvSpPr>
          <p:cNvPr id="3" name="ZoneTexte 2"/>
          <p:cNvSpPr txBox="1"/>
          <p:nvPr/>
        </p:nvSpPr>
        <p:spPr>
          <a:xfrm>
            <a:off x="251520" y="1268760"/>
            <a:ext cx="8640959" cy="800219"/>
          </a:xfrm>
          <a:prstGeom prst="rect">
            <a:avLst/>
          </a:prstGeom>
          <a:noFill/>
        </p:spPr>
        <p:txBody>
          <a:bodyPr wrap="square" rtlCol="0">
            <a:spAutoFit/>
          </a:bodyPr>
          <a:lstStyle/>
          <a:p>
            <a:pPr algn="ctr"/>
            <a:r>
              <a:rPr lang="fr-FR" sz="2800" b="1" dirty="0" smtClean="0"/>
              <a:t>Les précautions gouttelettes : cas particulier de l’aérosol</a:t>
            </a:r>
            <a:r>
              <a:rPr lang="fr-FR" dirty="0"/>
              <a:t>	</a:t>
            </a:r>
          </a:p>
        </p:txBody>
      </p:sp>
      <p:sp>
        <p:nvSpPr>
          <p:cNvPr id="12" name="AutoShape 6" descr="Le Journal des femmes"/>
          <p:cNvSpPr>
            <a:spLocks noChangeAspect="1" noChangeArrowheads="1"/>
          </p:cNvSpPr>
          <p:nvPr/>
        </p:nvSpPr>
        <p:spPr bwMode="auto">
          <a:xfrm>
            <a:off x="155575" y="-190500"/>
            <a:ext cx="1647825"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4" name="AutoShape 2" descr="Résultat de recherche d'images pour &quot;magic mam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5" name="Rectangle 4"/>
          <p:cNvSpPr/>
          <p:nvPr/>
        </p:nvSpPr>
        <p:spPr>
          <a:xfrm>
            <a:off x="827584" y="5819328"/>
            <a:ext cx="7848872" cy="430887"/>
          </a:xfrm>
          <a:prstGeom prst="rect">
            <a:avLst/>
          </a:prstGeom>
        </p:spPr>
        <p:txBody>
          <a:bodyPr wrap="square">
            <a:spAutoFit/>
          </a:bodyPr>
          <a:lstStyle/>
          <a:p>
            <a:r>
              <a:rPr lang="fr-FR" sz="1100" dirty="0"/>
              <a:t>https://www.gov.uk/government/publications/wuhan-novel-coronavirus-infection-prevention-and-control/wuhan-novel-coronavirus-wn-cov-infection-prevention-and-control-guidance</a:t>
            </a:r>
          </a:p>
        </p:txBody>
      </p:sp>
      <p:sp>
        <p:nvSpPr>
          <p:cNvPr id="8" name="ZoneTexte 7"/>
          <p:cNvSpPr txBox="1"/>
          <p:nvPr/>
        </p:nvSpPr>
        <p:spPr>
          <a:xfrm>
            <a:off x="179511" y="2046321"/>
            <a:ext cx="8712968" cy="3970318"/>
          </a:xfrm>
          <a:prstGeom prst="rect">
            <a:avLst/>
          </a:prstGeom>
          <a:noFill/>
        </p:spPr>
        <p:txBody>
          <a:bodyPr wrap="square" rtlCol="0">
            <a:spAutoFit/>
          </a:bodyPr>
          <a:lstStyle/>
          <a:p>
            <a:r>
              <a:rPr lang="fr-FR" b="1" dirty="0"/>
              <a:t>5.4 Aerosol generating procedures (AGP)</a:t>
            </a:r>
          </a:p>
          <a:p>
            <a:r>
              <a:rPr lang="fr-FR" dirty="0"/>
              <a:t>The agreed list of AGP is:</a:t>
            </a:r>
          </a:p>
          <a:p>
            <a:r>
              <a:rPr lang="fr-FR" dirty="0"/>
              <a:t>intubation, extubation and </a:t>
            </a:r>
            <a:r>
              <a:rPr lang="fr-FR" dirty="0" err="1"/>
              <a:t>related</a:t>
            </a:r>
            <a:r>
              <a:rPr lang="fr-FR" dirty="0"/>
              <a:t> </a:t>
            </a:r>
            <a:r>
              <a:rPr lang="fr-FR" dirty="0" err="1"/>
              <a:t>procedures</a:t>
            </a:r>
            <a:r>
              <a:rPr lang="fr-FR" dirty="0"/>
              <a:t> </a:t>
            </a:r>
            <a:r>
              <a:rPr lang="fr-FR" dirty="0" err="1"/>
              <a:t>such</a:t>
            </a:r>
            <a:r>
              <a:rPr lang="fr-FR" dirty="0"/>
              <a:t> as </a:t>
            </a:r>
            <a:r>
              <a:rPr lang="fr-FR" dirty="0" err="1"/>
              <a:t>manual</a:t>
            </a:r>
            <a:r>
              <a:rPr lang="fr-FR" dirty="0"/>
              <a:t> ventilation and open </a:t>
            </a:r>
            <a:r>
              <a:rPr lang="fr-FR" dirty="0" err="1"/>
              <a:t>suctioning</a:t>
            </a:r>
            <a:endParaRPr lang="fr-FR" dirty="0"/>
          </a:p>
          <a:p>
            <a:r>
              <a:rPr lang="fr-FR" dirty="0" err="1"/>
              <a:t>tracheotomy</a:t>
            </a:r>
            <a:r>
              <a:rPr lang="fr-FR" dirty="0"/>
              <a:t>/</a:t>
            </a:r>
            <a:r>
              <a:rPr lang="fr-FR" dirty="0" err="1"/>
              <a:t>tracheostomy</a:t>
            </a:r>
            <a:r>
              <a:rPr lang="fr-FR" dirty="0"/>
              <a:t> </a:t>
            </a:r>
            <a:r>
              <a:rPr lang="fr-FR" dirty="0" err="1"/>
              <a:t>procedures</a:t>
            </a:r>
            <a:r>
              <a:rPr lang="fr-FR" dirty="0"/>
              <a:t> (insertion/open </a:t>
            </a:r>
            <a:r>
              <a:rPr lang="fr-FR" dirty="0" err="1"/>
              <a:t>suctioning</a:t>
            </a:r>
            <a:r>
              <a:rPr lang="fr-FR" dirty="0"/>
              <a:t>/</a:t>
            </a:r>
            <a:r>
              <a:rPr lang="fr-FR" dirty="0" err="1"/>
              <a:t>removal</a:t>
            </a:r>
            <a:r>
              <a:rPr lang="fr-FR" dirty="0"/>
              <a:t>)</a:t>
            </a:r>
          </a:p>
          <a:p>
            <a:r>
              <a:rPr lang="fr-FR" dirty="0" err="1"/>
              <a:t>bronchoscopy</a:t>
            </a:r>
            <a:endParaRPr lang="fr-FR" dirty="0"/>
          </a:p>
          <a:p>
            <a:r>
              <a:rPr lang="fr-FR" dirty="0" err="1"/>
              <a:t>surgery</a:t>
            </a:r>
            <a:r>
              <a:rPr lang="fr-FR" dirty="0"/>
              <a:t> and post-mortem </a:t>
            </a:r>
            <a:r>
              <a:rPr lang="fr-FR" dirty="0" err="1"/>
              <a:t>procedures</a:t>
            </a:r>
            <a:r>
              <a:rPr lang="fr-FR" dirty="0"/>
              <a:t> </a:t>
            </a:r>
            <a:r>
              <a:rPr lang="fr-FR" dirty="0" err="1"/>
              <a:t>involving</a:t>
            </a:r>
            <a:r>
              <a:rPr lang="fr-FR" dirty="0"/>
              <a:t> high-speed </a:t>
            </a:r>
            <a:r>
              <a:rPr lang="fr-FR" dirty="0" err="1"/>
              <a:t>devices</a:t>
            </a:r>
            <a:endParaRPr lang="fr-FR" dirty="0"/>
          </a:p>
          <a:p>
            <a:r>
              <a:rPr lang="fr-FR" dirty="0" err="1"/>
              <a:t>some</a:t>
            </a:r>
            <a:r>
              <a:rPr lang="fr-FR" dirty="0"/>
              <a:t> dental </a:t>
            </a:r>
            <a:r>
              <a:rPr lang="fr-FR" dirty="0" err="1"/>
              <a:t>procedures</a:t>
            </a:r>
            <a:r>
              <a:rPr lang="fr-FR" dirty="0"/>
              <a:t> (</a:t>
            </a:r>
            <a:r>
              <a:rPr lang="fr-FR" dirty="0" err="1"/>
              <a:t>such</a:t>
            </a:r>
            <a:r>
              <a:rPr lang="fr-FR" dirty="0"/>
              <a:t> as high-speed </a:t>
            </a:r>
            <a:r>
              <a:rPr lang="fr-FR" dirty="0" err="1"/>
              <a:t>drilling</a:t>
            </a:r>
            <a:r>
              <a:rPr lang="fr-FR" dirty="0"/>
              <a:t>)</a:t>
            </a:r>
          </a:p>
          <a:p>
            <a:r>
              <a:rPr lang="fr-FR" dirty="0"/>
              <a:t>non-invasive ventilation (NIV) </a:t>
            </a:r>
            <a:r>
              <a:rPr lang="fr-FR" dirty="0" err="1"/>
              <a:t>such</a:t>
            </a:r>
            <a:r>
              <a:rPr lang="fr-FR" dirty="0"/>
              <a:t> as Bi-</a:t>
            </a:r>
            <a:r>
              <a:rPr lang="fr-FR" dirty="0" err="1"/>
              <a:t>level</a:t>
            </a:r>
            <a:r>
              <a:rPr lang="fr-FR" dirty="0"/>
              <a:t> Positive </a:t>
            </a:r>
            <a:r>
              <a:rPr lang="fr-FR" dirty="0" err="1"/>
              <a:t>Airway</a:t>
            </a:r>
            <a:r>
              <a:rPr lang="fr-FR" dirty="0"/>
              <a:t> Pressure (</a:t>
            </a:r>
            <a:r>
              <a:rPr lang="fr-FR" dirty="0" err="1"/>
              <a:t>BiPAP</a:t>
            </a:r>
            <a:r>
              <a:rPr lang="fr-FR" dirty="0"/>
              <a:t>) and </a:t>
            </a:r>
            <a:r>
              <a:rPr lang="fr-FR" dirty="0" err="1"/>
              <a:t>Continuous</a:t>
            </a:r>
            <a:r>
              <a:rPr lang="fr-FR" dirty="0"/>
              <a:t> Positive </a:t>
            </a:r>
            <a:r>
              <a:rPr lang="fr-FR" dirty="0" err="1"/>
              <a:t>Airway</a:t>
            </a:r>
            <a:r>
              <a:rPr lang="fr-FR" dirty="0"/>
              <a:t> Pressure ventilation (CPAP)</a:t>
            </a:r>
          </a:p>
          <a:p>
            <a:r>
              <a:rPr lang="fr-FR" dirty="0"/>
              <a:t>High-</a:t>
            </a:r>
            <a:r>
              <a:rPr lang="fr-FR" dirty="0" err="1"/>
              <a:t>Frequency</a:t>
            </a:r>
            <a:r>
              <a:rPr lang="fr-FR" dirty="0"/>
              <a:t> </a:t>
            </a:r>
            <a:r>
              <a:rPr lang="fr-FR" dirty="0" err="1"/>
              <a:t>Oscillating</a:t>
            </a:r>
            <a:r>
              <a:rPr lang="fr-FR" dirty="0"/>
              <a:t> Ventilation (HFOV)</a:t>
            </a:r>
          </a:p>
          <a:p>
            <a:r>
              <a:rPr lang="fr-FR" dirty="0"/>
              <a:t>High Flow Nasal </a:t>
            </a:r>
            <a:r>
              <a:rPr lang="fr-FR" dirty="0" err="1"/>
              <a:t>Oxygen</a:t>
            </a:r>
            <a:r>
              <a:rPr lang="fr-FR" dirty="0"/>
              <a:t> (HFNO), </a:t>
            </a:r>
            <a:r>
              <a:rPr lang="fr-FR" dirty="0" err="1"/>
              <a:t>also</a:t>
            </a:r>
            <a:r>
              <a:rPr lang="fr-FR" dirty="0"/>
              <a:t> </a:t>
            </a:r>
            <a:r>
              <a:rPr lang="fr-FR" dirty="0" err="1"/>
              <a:t>called</a:t>
            </a:r>
            <a:r>
              <a:rPr lang="fr-FR" dirty="0"/>
              <a:t> High Flow Nasal </a:t>
            </a:r>
            <a:r>
              <a:rPr lang="fr-FR" dirty="0" err="1"/>
              <a:t>Cannula</a:t>
            </a:r>
            <a:endParaRPr lang="fr-FR" dirty="0"/>
          </a:p>
          <a:p>
            <a:r>
              <a:rPr lang="fr-FR" dirty="0"/>
              <a:t>induction of </a:t>
            </a:r>
            <a:r>
              <a:rPr lang="fr-FR" dirty="0" err="1"/>
              <a:t>sputum</a:t>
            </a:r>
            <a:endParaRPr lang="fr-FR" dirty="0"/>
          </a:p>
          <a:p>
            <a:endParaRPr lang="fr-FR" dirty="0"/>
          </a:p>
        </p:txBody>
      </p:sp>
    </p:spTree>
    <p:extLst>
      <p:ext uri="{BB962C8B-B14F-4D97-AF65-F5344CB8AC3E}">
        <p14:creationId xmlns:p14="http://schemas.microsoft.com/office/powerpoint/2010/main" val="9240736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Covi19 – Protéger la « cible »</a:t>
            </a:r>
            <a:endParaRPr lang="fr-FR" dirty="0"/>
          </a:p>
        </p:txBody>
      </p:sp>
      <p:sp>
        <p:nvSpPr>
          <p:cNvPr id="3" name="ZoneTexte 2"/>
          <p:cNvSpPr txBox="1"/>
          <p:nvPr/>
        </p:nvSpPr>
        <p:spPr>
          <a:xfrm>
            <a:off x="251520" y="1268760"/>
            <a:ext cx="8640959" cy="800219"/>
          </a:xfrm>
          <a:prstGeom prst="rect">
            <a:avLst/>
          </a:prstGeom>
          <a:noFill/>
        </p:spPr>
        <p:txBody>
          <a:bodyPr wrap="square" rtlCol="0">
            <a:spAutoFit/>
          </a:bodyPr>
          <a:lstStyle/>
          <a:p>
            <a:pPr algn="ctr"/>
            <a:r>
              <a:rPr lang="fr-FR" sz="2800" b="1" dirty="0" smtClean="0"/>
              <a:t>Les précautions gouttelettes : cas particulier de l’aérosol</a:t>
            </a:r>
            <a:r>
              <a:rPr lang="fr-FR" dirty="0"/>
              <a:t>	</a:t>
            </a:r>
          </a:p>
        </p:txBody>
      </p:sp>
      <p:sp>
        <p:nvSpPr>
          <p:cNvPr id="12" name="AutoShape 6" descr="Le Journal des femmes"/>
          <p:cNvSpPr>
            <a:spLocks noChangeAspect="1" noChangeArrowheads="1"/>
          </p:cNvSpPr>
          <p:nvPr/>
        </p:nvSpPr>
        <p:spPr bwMode="auto">
          <a:xfrm>
            <a:off x="155575" y="-190500"/>
            <a:ext cx="1647825"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2" descr="Résultat de recherche d'images pour &quot;magic mam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827584" y="5877272"/>
            <a:ext cx="7848872" cy="261610"/>
          </a:xfrm>
          <a:prstGeom prst="rect">
            <a:avLst/>
          </a:prstGeom>
        </p:spPr>
        <p:txBody>
          <a:bodyPr wrap="square">
            <a:spAutoFit/>
          </a:bodyPr>
          <a:lstStyle/>
          <a:p>
            <a:pPr algn="ctr"/>
            <a:r>
              <a:rPr lang="fr-FR" sz="1100" dirty="0"/>
              <a:t>https://</a:t>
            </a:r>
            <a:r>
              <a:rPr lang="fr-FR" sz="1100" b="1" dirty="0"/>
              <a:t>www.srlf.org/recommandations-dexperts-sars-cov2</a:t>
            </a:r>
            <a:r>
              <a:rPr lang="fr-FR" sz="1100" dirty="0"/>
              <a:t>/</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281" y="1988840"/>
            <a:ext cx="5381435" cy="3685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79442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Covi19 – Protéger la « cible »</a:t>
            </a:r>
            <a:endParaRPr lang="fr-FR" dirty="0"/>
          </a:p>
        </p:txBody>
      </p:sp>
      <p:sp>
        <p:nvSpPr>
          <p:cNvPr id="3" name="ZoneTexte 2"/>
          <p:cNvSpPr txBox="1"/>
          <p:nvPr/>
        </p:nvSpPr>
        <p:spPr>
          <a:xfrm>
            <a:off x="251520" y="1268760"/>
            <a:ext cx="8640959" cy="800219"/>
          </a:xfrm>
          <a:prstGeom prst="rect">
            <a:avLst/>
          </a:prstGeom>
          <a:noFill/>
        </p:spPr>
        <p:txBody>
          <a:bodyPr wrap="square" rtlCol="0">
            <a:spAutoFit/>
          </a:bodyPr>
          <a:lstStyle/>
          <a:p>
            <a:pPr algn="ctr"/>
            <a:r>
              <a:rPr lang="fr-FR" sz="2800" b="1" dirty="0" smtClean="0"/>
              <a:t>Les précautions gouttelettes : cas particulier de l’aérosol</a:t>
            </a:r>
            <a:r>
              <a:rPr lang="fr-FR" dirty="0"/>
              <a:t>	</a:t>
            </a:r>
          </a:p>
        </p:txBody>
      </p:sp>
      <p:sp>
        <p:nvSpPr>
          <p:cNvPr id="12" name="AutoShape 6" descr="Le Journal des femmes"/>
          <p:cNvSpPr>
            <a:spLocks noChangeAspect="1" noChangeArrowheads="1"/>
          </p:cNvSpPr>
          <p:nvPr/>
        </p:nvSpPr>
        <p:spPr bwMode="auto">
          <a:xfrm>
            <a:off x="155575" y="-190500"/>
            <a:ext cx="1647825"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2" descr="Résultat de recherche d'images pour &quot;magic mam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ZoneTexte 7"/>
          <p:cNvSpPr txBox="1"/>
          <p:nvPr/>
        </p:nvSpPr>
        <p:spPr>
          <a:xfrm>
            <a:off x="979486" y="2204864"/>
            <a:ext cx="7120905" cy="2954655"/>
          </a:xfrm>
          <a:prstGeom prst="rect">
            <a:avLst/>
          </a:prstGeom>
          <a:noFill/>
        </p:spPr>
        <p:txBody>
          <a:bodyPr wrap="square" rtlCol="0">
            <a:spAutoFit/>
          </a:bodyPr>
          <a:lstStyle/>
          <a:p>
            <a:r>
              <a:rPr lang="fr-FR" sz="2400" b="1" dirty="0" smtClean="0"/>
              <a:t>Pour les manœuvres invasives sur les voies respiratoires seulement :</a:t>
            </a:r>
          </a:p>
          <a:p>
            <a:endParaRPr lang="fr-FR" sz="2400" b="1" dirty="0" smtClean="0"/>
          </a:p>
          <a:p>
            <a:pPr marL="457200" indent="-457200">
              <a:buAutoNum type="arabicParenR"/>
            </a:pPr>
            <a:r>
              <a:rPr lang="fr-FR" sz="2400" b="1" dirty="0" smtClean="0"/>
              <a:t>Utiliser un équipement de protection respiratoire</a:t>
            </a:r>
          </a:p>
          <a:p>
            <a:pPr marL="457200" indent="-457200">
              <a:buAutoNum type="arabicParenR"/>
            </a:pPr>
            <a:r>
              <a:rPr lang="fr-FR" sz="2400" b="1" dirty="0" smtClean="0"/>
              <a:t>Conforme à la norme NF EN 149</a:t>
            </a:r>
          </a:p>
          <a:p>
            <a:pPr marL="457200" indent="-457200">
              <a:buAutoNum type="arabicParenR"/>
            </a:pPr>
            <a:r>
              <a:rPr lang="fr-FR" sz="2400" b="1" dirty="0" smtClean="0"/>
              <a:t>Usage unique ou réutilisable selon les spécifications du fabricant</a:t>
            </a:r>
          </a:p>
          <a:p>
            <a:endParaRPr lang="fr-FR" dirty="0"/>
          </a:p>
        </p:txBody>
      </p:sp>
    </p:spTree>
    <p:extLst>
      <p:ext uri="{BB962C8B-B14F-4D97-AF65-F5344CB8AC3E}">
        <p14:creationId xmlns:p14="http://schemas.microsoft.com/office/powerpoint/2010/main" val="159496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Covi19 – Protéger la « cible »</a:t>
            </a:r>
            <a:endParaRPr lang="fr-FR" dirty="0"/>
          </a:p>
        </p:txBody>
      </p:sp>
      <p:sp>
        <p:nvSpPr>
          <p:cNvPr id="3" name="ZoneTexte 2"/>
          <p:cNvSpPr txBox="1"/>
          <p:nvPr/>
        </p:nvSpPr>
        <p:spPr>
          <a:xfrm>
            <a:off x="251520" y="1268760"/>
            <a:ext cx="8640959" cy="800219"/>
          </a:xfrm>
          <a:prstGeom prst="rect">
            <a:avLst/>
          </a:prstGeom>
          <a:noFill/>
        </p:spPr>
        <p:txBody>
          <a:bodyPr wrap="square" rtlCol="0">
            <a:spAutoFit/>
          </a:bodyPr>
          <a:lstStyle/>
          <a:p>
            <a:pPr algn="ctr"/>
            <a:r>
              <a:rPr lang="fr-FR" sz="2800" b="1" dirty="0" smtClean="0"/>
              <a:t>Les précautions gouttelettes : cas particulier de l’aérosol</a:t>
            </a:r>
            <a:r>
              <a:rPr lang="fr-FR" dirty="0"/>
              <a:t>	</a:t>
            </a:r>
          </a:p>
        </p:txBody>
      </p:sp>
      <p:sp>
        <p:nvSpPr>
          <p:cNvPr id="12" name="AutoShape 6" descr="Le Journal des femmes"/>
          <p:cNvSpPr>
            <a:spLocks noChangeAspect="1" noChangeArrowheads="1"/>
          </p:cNvSpPr>
          <p:nvPr/>
        </p:nvSpPr>
        <p:spPr bwMode="auto">
          <a:xfrm>
            <a:off x="155575" y="-190500"/>
            <a:ext cx="1647825"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2" descr="Résultat de recherche d'images pour &quot;magic mam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1115615" y="5877272"/>
            <a:ext cx="6912768" cy="307777"/>
          </a:xfrm>
          <a:prstGeom prst="rect">
            <a:avLst/>
          </a:prstGeom>
        </p:spPr>
        <p:txBody>
          <a:bodyPr wrap="square">
            <a:spAutoFit/>
          </a:bodyPr>
          <a:lstStyle/>
          <a:p>
            <a:pPr algn="ctr"/>
            <a:r>
              <a:rPr lang="fr-FR" sz="1400" dirty="0"/>
              <a:t>https://www.ncbi.nlm.nih.gov/pmc/articles/PMC5058571/</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6" y="2060843"/>
            <a:ext cx="7705725"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0172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Covi19 – Protéger la « cible »</a:t>
            </a:r>
            <a:endParaRPr lang="fr-FR" dirty="0"/>
          </a:p>
        </p:txBody>
      </p:sp>
      <p:sp>
        <p:nvSpPr>
          <p:cNvPr id="3" name="ZoneTexte 2"/>
          <p:cNvSpPr txBox="1"/>
          <p:nvPr/>
        </p:nvSpPr>
        <p:spPr>
          <a:xfrm>
            <a:off x="251520" y="1268760"/>
            <a:ext cx="8640959" cy="800219"/>
          </a:xfrm>
          <a:prstGeom prst="rect">
            <a:avLst/>
          </a:prstGeom>
          <a:noFill/>
        </p:spPr>
        <p:txBody>
          <a:bodyPr wrap="square" rtlCol="0">
            <a:spAutoFit/>
          </a:bodyPr>
          <a:lstStyle/>
          <a:p>
            <a:pPr algn="ctr"/>
            <a:r>
              <a:rPr lang="fr-FR" sz="2800" b="1" dirty="0" smtClean="0"/>
              <a:t>Les précautions gouttelettes : cas particulier de l’aérosol</a:t>
            </a:r>
            <a:r>
              <a:rPr lang="fr-FR" dirty="0"/>
              <a:t>	</a:t>
            </a:r>
          </a:p>
        </p:txBody>
      </p:sp>
      <p:sp>
        <p:nvSpPr>
          <p:cNvPr id="12" name="AutoShape 6" descr="Le Journal des femmes"/>
          <p:cNvSpPr>
            <a:spLocks noChangeAspect="1" noChangeArrowheads="1"/>
          </p:cNvSpPr>
          <p:nvPr/>
        </p:nvSpPr>
        <p:spPr bwMode="auto">
          <a:xfrm>
            <a:off x="155575" y="-190500"/>
            <a:ext cx="1647825"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2" descr="Résultat de recherche d'images pour &quot;magic mam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1115615" y="5877272"/>
            <a:ext cx="6912768" cy="307777"/>
          </a:xfrm>
          <a:prstGeom prst="rect">
            <a:avLst/>
          </a:prstGeom>
        </p:spPr>
        <p:txBody>
          <a:bodyPr wrap="square">
            <a:spAutoFit/>
          </a:bodyPr>
          <a:lstStyle/>
          <a:p>
            <a:pPr algn="ctr"/>
            <a:r>
              <a:rPr lang="fr-FR" sz="1400" dirty="0"/>
              <a:t>https://www.ncbi.nlm.nih.gov/pmc/articles/PMC5058571/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572" y="3465165"/>
            <a:ext cx="179070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9264" y="3537173"/>
            <a:ext cx="599122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151" y="2308572"/>
            <a:ext cx="794385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6974" y="2771775"/>
            <a:ext cx="42100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72562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Covi19 – Protéger la « cible »</a:t>
            </a:r>
            <a:endParaRPr lang="fr-FR" dirty="0"/>
          </a:p>
        </p:txBody>
      </p:sp>
      <p:sp>
        <p:nvSpPr>
          <p:cNvPr id="3" name="ZoneTexte 2"/>
          <p:cNvSpPr txBox="1"/>
          <p:nvPr/>
        </p:nvSpPr>
        <p:spPr>
          <a:xfrm>
            <a:off x="251520" y="1268760"/>
            <a:ext cx="8640959" cy="800219"/>
          </a:xfrm>
          <a:prstGeom prst="rect">
            <a:avLst/>
          </a:prstGeom>
          <a:noFill/>
        </p:spPr>
        <p:txBody>
          <a:bodyPr wrap="square" rtlCol="0">
            <a:spAutoFit/>
          </a:bodyPr>
          <a:lstStyle/>
          <a:p>
            <a:pPr algn="ctr"/>
            <a:r>
              <a:rPr lang="fr-FR" sz="2800" b="1" dirty="0" smtClean="0"/>
              <a:t>Les précautions gouttelettes : cas particulier de l’aérosol</a:t>
            </a:r>
            <a:r>
              <a:rPr lang="fr-FR" dirty="0"/>
              <a:t>	</a:t>
            </a:r>
          </a:p>
        </p:txBody>
      </p:sp>
      <p:sp>
        <p:nvSpPr>
          <p:cNvPr id="12" name="AutoShape 6" descr="Le Journal des femmes"/>
          <p:cNvSpPr>
            <a:spLocks noChangeAspect="1" noChangeArrowheads="1"/>
          </p:cNvSpPr>
          <p:nvPr/>
        </p:nvSpPr>
        <p:spPr bwMode="auto">
          <a:xfrm>
            <a:off x="155575" y="-190500"/>
            <a:ext cx="1647825"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2" descr="Résultat de recherche d'images pour &quot;magic mam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979485" y="2068979"/>
            <a:ext cx="7120905" cy="4062651"/>
          </a:xfrm>
          <a:prstGeom prst="rect">
            <a:avLst/>
          </a:prstGeom>
          <a:noFill/>
        </p:spPr>
        <p:txBody>
          <a:bodyPr wrap="square" rtlCol="0">
            <a:spAutoFit/>
          </a:bodyPr>
          <a:lstStyle/>
          <a:p>
            <a:r>
              <a:rPr lang="fr-FR" sz="2400" b="1" dirty="0" smtClean="0"/>
              <a:t>Pour les manœuvres invasives sur les voies respiratoires seulement :</a:t>
            </a:r>
          </a:p>
          <a:p>
            <a:endParaRPr lang="fr-FR" sz="2400" b="1" dirty="0" smtClean="0"/>
          </a:p>
          <a:p>
            <a:pPr marL="457200" indent="-457200">
              <a:buAutoNum type="arabicParenR"/>
            </a:pPr>
            <a:r>
              <a:rPr lang="fr-FR" sz="2400" b="1" dirty="0" smtClean="0"/>
              <a:t>Masque FFP2 </a:t>
            </a:r>
          </a:p>
          <a:p>
            <a:pPr marL="457200" indent="-457200">
              <a:buAutoNum type="arabicParenR"/>
            </a:pPr>
            <a:r>
              <a:rPr lang="fr-FR" sz="2400" b="1" dirty="0" smtClean="0"/>
              <a:t>Masque FFP3</a:t>
            </a:r>
          </a:p>
          <a:p>
            <a:pPr marL="457200" indent="-457200">
              <a:buAutoNum type="arabicParenR"/>
            </a:pPr>
            <a:r>
              <a:rPr lang="fr-FR" sz="2400" b="1" dirty="0" smtClean="0"/>
              <a:t>Masque FFP1 (2 ex aequo)</a:t>
            </a:r>
          </a:p>
          <a:p>
            <a:pPr marL="457200" indent="-457200">
              <a:buAutoNum type="arabicParenR"/>
            </a:pPr>
            <a:endParaRPr lang="fr-FR" sz="2400" b="1" dirty="0"/>
          </a:p>
          <a:p>
            <a:pPr marL="457200" indent="-457200">
              <a:buAutoNum type="arabicParenR"/>
            </a:pPr>
            <a:endParaRPr lang="fr-FR" sz="2400" b="1" dirty="0" smtClean="0"/>
          </a:p>
          <a:p>
            <a:pPr marL="457200" indent="-457200">
              <a:buAutoNum type="arabicParenR"/>
            </a:pPr>
            <a:endParaRPr lang="fr-FR" sz="2400" b="1" dirty="0" smtClean="0"/>
          </a:p>
          <a:p>
            <a:pPr marL="457200" indent="-457200">
              <a:buAutoNum type="arabicParenR"/>
            </a:pPr>
            <a:r>
              <a:rPr lang="fr-FR" sz="2400" b="1" dirty="0" smtClean="0"/>
              <a:t>Masque chirurgical (dégradé +++)</a:t>
            </a:r>
          </a:p>
          <a:p>
            <a:endParaRPr lang="fr-FR" dirty="0"/>
          </a:p>
        </p:txBody>
      </p:sp>
    </p:spTree>
    <p:extLst>
      <p:ext uri="{BB962C8B-B14F-4D97-AF65-F5344CB8AC3E}">
        <p14:creationId xmlns:p14="http://schemas.microsoft.com/office/powerpoint/2010/main" val="15946304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Covi19 – Protéger la « cible »</a:t>
            </a:r>
            <a:endParaRPr lang="fr-FR" dirty="0"/>
          </a:p>
        </p:txBody>
      </p:sp>
      <p:sp>
        <p:nvSpPr>
          <p:cNvPr id="3" name="ZoneTexte 2"/>
          <p:cNvSpPr txBox="1"/>
          <p:nvPr/>
        </p:nvSpPr>
        <p:spPr>
          <a:xfrm>
            <a:off x="251520" y="1268760"/>
            <a:ext cx="8640959" cy="523220"/>
          </a:xfrm>
          <a:prstGeom prst="rect">
            <a:avLst/>
          </a:prstGeom>
          <a:noFill/>
        </p:spPr>
        <p:txBody>
          <a:bodyPr wrap="square" rtlCol="0">
            <a:spAutoFit/>
          </a:bodyPr>
          <a:lstStyle/>
          <a:p>
            <a:pPr algn="ctr"/>
            <a:r>
              <a:rPr lang="fr-FR" sz="2800" b="1" dirty="0" smtClean="0"/>
              <a:t>Les masques FFP2 à date de péremption dépassée</a:t>
            </a:r>
            <a:r>
              <a:rPr lang="fr-FR" dirty="0"/>
              <a:t>	</a:t>
            </a:r>
          </a:p>
        </p:txBody>
      </p:sp>
      <p:sp>
        <p:nvSpPr>
          <p:cNvPr id="12" name="AutoShape 6" descr="Le Journal des femmes"/>
          <p:cNvSpPr>
            <a:spLocks noChangeAspect="1" noChangeArrowheads="1"/>
          </p:cNvSpPr>
          <p:nvPr/>
        </p:nvSpPr>
        <p:spPr bwMode="auto">
          <a:xfrm>
            <a:off x="155575" y="-190500"/>
            <a:ext cx="1647825"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2" descr="Résultat de recherche d'images pour &quot;magic mam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861" y="1916832"/>
            <a:ext cx="729615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97793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Covi19 – Protéger la « cible »</a:t>
            </a:r>
            <a:endParaRPr lang="fr-FR" dirty="0"/>
          </a:p>
        </p:txBody>
      </p:sp>
      <p:sp>
        <p:nvSpPr>
          <p:cNvPr id="3" name="ZoneTexte 2"/>
          <p:cNvSpPr txBox="1"/>
          <p:nvPr/>
        </p:nvSpPr>
        <p:spPr>
          <a:xfrm>
            <a:off x="251520" y="1268760"/>
            <a:ext cx="8640959" cy="523220"/>
          </a:xfrm>
          <a:prstGeom prst="rect">
            <a:avLst/>
          </a:prstGeom>
          <a:noFill/>
        </p:spPr>
        <p:txBody>
          <a:bodyPr wrap="square" rtlCol="0">
            <a:spAutoFit/>
          </a:bodyPr>
          <a:lstStyle/>
          <a:p>
            <a:pPr algn="ctr"/>
            <a:r>
              <a:rPr lang="fr-FR" sz="2800" b="1" dirty="0" smtClean="0"/>
              <a:t>Les précautions gouttelettes : pour tous</a:t>
            </a:r>
            <a:r>
              <a:rPr lang="fr-FR" dirty="0"/>
              <a:t>	</a:t>
            </a:r>
          </a:p>
        </p:txBody>
      </p:sp>
      <p:sp>
        <p:nvSpPr>
          <p:cNvPr id="12" name="AutoShape 6" descr="Le Journal des femmes"/>
          <p:cNvSpPr>
            <a:spLocks noChangeAspect="1" noChangeArrowheads="1"/>
          </p:cNvSpPr>
          <p:nvPr/>
        </p:nvSpPr>
        <p:spPr bwMode="auto">
          <a:xfrm>
            <a:off x="155575" y="-190500"/>
            <a:ext cx="1647825"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2" descr="Résultat de recherche d'images pour &quot;magic mam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ZoneTexte 7"/>
          <p:cNvSpPr txBox="1"/>
          <p:nvPr/>
        </p:nvSpPr>
        <p:spPr>
          <a:xfrm>
            <a:off x="979486" y="2204864"/>
            <a:ext cx="7120905" cy="1938992"/>
          </a:xfrm>
          <a:prstGeom prst="rect">
            <a:avLst/>
          </a:prstGeom>
          <a:noFill/>
        </p:spPr>
        <p:txBody>
          <a:bodyPr wrap="square" rtlCol="0">
            <a:spAutoFit/>
          </a:bodyPr>
          <a:lstStyle/>
          <a:p>
            <a:r>
              <a:rPr lang="fr-FR" sz="2400" b="1" dirty="0" smtClean="0"/>
              <a:t>Pour l’ensemble des situations de soins </a:t>
            </a:r>
            <a:r>
              <a:rPr lang="fr-FR" sz="2400" b="1" dirty="0" smtClean="0"/>
              <a:t>en PG :</a:t>
            </a:r>
            <a:endParaRPr lang="fr-FR" sz="2400" b="1" dirty="0" smtClean="0"/>
          </a:p>
          <a:p>
            <a:endParaRPr lang="fr-FR" sz="2400" b="1" dirty="0" smtClean="0"/>
          </a:p>
          <a:p>
            <a:pPr marL="457200" indent="-457200">
              <a:buAutoNum type="arabicParenR"/>
            </a:pPr>
            <a:r>
              <a:rPr lang="fr-FR" sz="2400" b="1" dirty="0" smtClean="0"/>
              <a:t>Masque à usage médical dit « masque chirurgical »</a:t>
            </a:r>
          </a:p>
          <a:p>
            <a:pPr marL="457200" indent="-457200">
              <a:buAutoNum type="arabicParenR"/>
            </a:pPr>
            <a:r>
              <a:rPr lang="fr-FR" sz="2400" b="1" dirty="0" smtClean="0"/>
              <a:t>Conforme à la norme NF EN 14483</a:t>
            </a:r>
          </a:p>
          <a:p>
            <a:pPr marL="457200" indent="-457200">
              <a:buAutoNum type="arabicParenR"/>
            </a:pPr>
            <a:r>
              <a:rPr lang="fr-FR" sz="2400" b="1" dirty="0" smtClean="0"/>
              <a:t>Usage unique</a:t>
            </a:r>
            <a:endParaRPr lang="fr-FR" dirty="0"/>
          </a:p>
        </p:txBody>
      </p:sp>
    </p:spTree>
    <p:extLst>
      <p:ext uri="{BB962C8B-B14F-4D97-AF65-F5344CB8AC3E}">
        <p14:creationId xmlns:p14="http://schemas.microsoft.com/office/powerpoint/2010/main" val="3266009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0355" y="1480919"/>
            <a:ext cx="3143250" cy="1457325"/>
          </a:xfrm>
          <a:prstGeom prst="rect">
            <a:avLst/>
          </a:prstGeom>
        </p:spPr>
      </p:pic>
      <p:sp>
        <p:nvSpPr>
          <p:cNvPr id="2" name="Titre 1"/>
          <p:cNvSpPr>
            <a:spLocks noGrp="1"/>
          </p:cNvSpPr>
          <p:nvPr>
            <p:ph type="title"/>
          </p:nvPr>
        </p:nvSpPr>
        <p:spPr/>
        <p:txBody>
          <a:bodyPr/>
          <a:lstStyle/>
          <a:p>
            <a:r>
              <a:rPr lang="fr-FR" i="1" dirty="0" smtClean="0"/>
              <a:t>Covi19 - Le mode de transmission</a:t>
            </a:r>
            <a:endParaRPr lang="fr-FR" dirty="0"/>
          </a:p>
        </p:txBody>
      </p:sp>
      <p:sp>
        <p:nvSpPr>
          <p:cNvPr id="3" name="ZoneTexte 2"/>
          <p:cNvSpPr txBox="1"/>
          <p:nvPr/>
        </p:nvSpPr>
        <p:spPr>
          <a:xfrm>
            <a:off x="251520" y="1268760"/>
            <a:ext cx="8640959" cy="523220"/>
          </a:xfrm>
          <a:prstGeom prst="rect">
            <a:avLst/>
          </a:prstGeom>
          <a:noFill/>
        </p:spPr>
        <p:txBody>
          <a:bodyPr wrap="square" rtlCol="0">
            <a:spAutoFit/>
          </a:bodyPr>
          <a:lstStyle/>
          <a:p>
            <a:pPr algn="ctr"/>
            <a:r>
              <a:rPr lang="fr-FR" sz="2800" b="1" dirty="0" smtClean="0"/>
              <a:t>Une transmission de type Gouttelettes</a:t>
            </a:r>
            <a:r>
              <a:rPr lang="fr-FR" dirty="0"/>
              <a:t>	</a:t>
            </a:r>
          </a:p>
        </p:txBody>
      </p:sp>
      <p:sp>
        <p:nvSpPr>
          <p:cNvPr id="5" name="Rectangle 4"/>
          <p:cNvSpPr/>
          <p:nvPr/>
        </p:nvSpPr>
        <p:spPr>
          <a:xfrm>
            <a:off x="1619672" y="2968580"/>
            <a:ext cx="5760640" cy="2862322"/>
          </a:xfrm>
          <a:prstGeom prst="rect">
            <a:avLst/>
          </a:prstGeom>
        </p:spPr>
        <p:txBody>
          <a:bodyPr wrap="square">
            <a:spAutoFit/>
          </a:bodyPr>
          <a:lstStyle/>
          <a:p>
            <a:r>
              <a:rPr lang="fr-FR" dirty="0" smtClean="0"/>
              <a:t> "</a:t>
            </a:r>
            <a:r>
              <a:rPr lang="fr-FR" i="1" dirty="0"/>
              <a:t>Il est indispensable d’éduquer son enfant à un minimum de connaissances”</a:t>
            </a:r>
            <a:r>
              <a:rPr lang="fr-FR" dirty="0"/>
              <a:t>, expose Pierre Parneix. D’abord, on peut lui apprendre à signaler qu’il ne se sent pas bien, à ne pas le garder pour lui, mais aussi lui donner quelques détails sur la nature du coronavirus pour qu’il ait en tête que c’est en toussant, en postillonnant, qu’on projette le virus vers les autres. Ensuite, il faut lui enseigner les gestes élémentaires, qui valent non seulement pour lutter contre le coronavirus, mais aussi d’une manière générale, contre </a:t>
            </a:r>
            <a:r>
              <a:rPr lang="fr-FR" dirty="0">
                <a:hlinkClick r:id="rId3" tooltip="5 gestes simples pour éviter la grippe à toute la famille"/>
              </a:rPr>
              <a:t>la grippe</a:t>
            </a:r>
            <a:r>
              <a:rPr lang="fr-FR" dirty="0"/>
              <a:t> et </a:t>
            </a:r>
            <a:r>
              <a:rPr lang="fr-FR" dirty="0">
                <a:hlinkClick r:id="rId4" tooltip="Tout savoir sur la gastro-entérite"/>
              </a:rPr>
              <a:t>la gastro</a:t>
            </a:r>
            <a:r>
              <a:rPr lang="fr-FR" dirty="0"/>
              <a:t> </a:t>
            </a:r>
            <a:r>
              <a:rPr lang="fr-FR" dirty="0" smtClean="0"/>
              <a:t>. » </a:t>
            </a:r>
            <a:endParaRPr lang="fr-FR" dirty="0"/>
          </a:p>
        </p:txBody>
      </p:sp>
      <p:sp>
        <p:nvSpPr>
          <p:cNvPr id="6" name="Rectangle 5"/>
          <p:cNvSpPr/>
          <p:nvPr/>
        </p:nvSpPr>
        <p:spPr>
          <a:xfrm>
            <a:off x="611560" y="5914449"/>
            <a:ext cx="7560840" cy="292388"/>
          </a:xfrm>
          <a:prstGeom prst="rect">
            <a:avLst/>
          </a:prstGeom>
        </p:spPr>
        <p:txBody>
          <a:bodyPr wrap="square">
            <a:spAutoFit/>
          </a:bodyPr>
          <a:lstStyle/>
          <a:p>
            <a:pPr algn="ctr"/>
            <a:r>
              <a:rPr lang="fr-FR" sz="1300" dirty="0"/>
              <a:t>https://www.magicmaman.com/comment-proteger-son-enfant-du-coronavirus,3653437.asp</a:t>
            </a:r>
          </a:p>
        </p:txBody>
      </p:sp>
      <p:sp>
        <p:nvSpPr>
          <p:cNvPr id="11" name="Rectangle 10"/>
          <p:cNvSpPr/>
          <p:nvPr/>
        </p:nvSpPr>
        <p:spPr>
          <a:xfrm>
            <a:off x="863587" y="2420888"/>
            <a:ext cx="7416824" cy="369332"/>
          </a:xfrm>
          <a:prstGeom prst="rect">
            <a:avLst/>
          </a:prstGeom>
        </p:spPr>
        <p:txBody>
          <a:bodyPr wrap="square">
            <a:spAutoFit/>
          </a:bodyPr>
          <a:lstStyle/>
          <a:p>
            <a:pPr algn="ctr"/>
            <a:r>
              <a:rPr lang="fr-FR" b="1" dirty="0"/>
              <a:t>Comment protéger son enfant du coronavirus ?</a:t>
            </a:r>
          </a:p>
        </p:txBody>
      </p:sp>
      <p:sp>
        <p:nvSpPr>
          <p:cNvPr id="12" name="AutoShape 6" descr="Le Journal des femmes"/>
          <p:cNvSpPr>
            <a:spLocks noChangeAspect="1" noChangeArrowheads="1"/>
          </p:cNvSpPr>
          <p:nvPr/>
        </p:nvSpPr>
        <p:spPr bwMode="auto">
          <a:xfrm>
            <a:off x="155575" y="-190500"/>
            <a:ext cx="1647825"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4" name="AutoShape 2" descr="Résultat de recherche d'images pour &quot;magic mam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Tree>
    <p:extLst>
      <p:ext uri="{BB962C8B-B14F-4D97-AF65-F5344CB8AC3E}">
        <p14:creationId xmlns:p14="http://schemas.microsoft.com/office/powerpoint/2010/main" val="17903720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Covi19 – Protéger la « cible »</a:t>
            </a:r>
            <a:endParaRPr lang="fr-FR" dirty="0"/>
          </a:p>
        </p:txBody>
      </p:sp>
      <p:sp>
        <p:nvSpPr>
          <p:cNvPr id="3" name="ZoneTexte 2"/>
          <p:cNvSpPr txBox="1"/>
          <p:nvPr/>
        </p:nvSpPr>
        <p:spPr>
          <a:xfrm>
            <a:off x="251520" y="1268760"/>
            <a:ext cx="8640959" cy="523220"/>
          </a:xfrm>
          <a:prstGeom prst="rect">
            <a:avLst/>
          </a:prstGeom>
          <a:noFill/>
        </p:spPr>
        <p:txBody>
          <a:bodyPr wrap="square" rtlCol="0">
            <a:spAutoFit/>
          </a:bodyPr>
          <a:lstStyle/>
          <a:p>
            <a:pPr algn="ctr"/>
            <a:r>
              <a:rPr lang="fr-FR" sz="2800" b="1" dirty="0" smtClean="0"/>
              <a:t>Les précautions gouttelettes : pour tous</a:t>
            </a:r>
            <a:r>
              <a:rPr lang="fr-FR" dirty="0"/>
              <a:t>	</a:t>
            </a:r>
          </a:p>
        </p:txBody>
      </p:sp>
      <p:sp>
        <p:nvSpPr>
          <p:cNvPr id="12" name="AutoShape 6" descr="Le Journal des femmes"/>
          <p:cNvSpPr>
            <a:spLocks noChangeAspect="1" noChangeArrowheads="1"/>
          </p:cNvSpPr>
          <p:nvPr/>
        </p:nvSpPr>
        <p:spPr bwMode="auto">
          <a:xfrm>
            <a:off x="155575" y="-190500"/>
            <a:ext cx="1647825"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2" descr="Résultat de recherche d'images pour &quot;magic mam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104" y="1988840"/>
            <a:ext cx="7362825"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88092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Covi19 – Protéger la « cible »</a:t>
            </a:r>
            <a:endParaRPr lang="fr-FR" dirty="0"/>
          </a:p>
        </p:txBody>
      </p:sp>
      <p:sp>
        <p:nvSpPr>
          <p:cNvPr id="3" name="ZoneTexte 2"/>
          <p:cNvSpPr txBox="1"/>
          <p:nvPr/>
        </p:nvSpPr>
        <p:spPr>
          <a:xfrm>
            <a:off x="251520" y="1268760"/>
            <a:ext cx="8640959" cy="523220"/>
          </a:xfrm>
          <a:prstGeom prst="rect">
            <a:avLst/>
          </a:prstGeom>
          <a:noFill/>
        </p:spPr>
        <p:txBody>
          <a:bodyPr wrap="square" rtlCol="0">
            <a:spAutoFit/>
          </a:bodyPr>
          <a:lstStyle/>
          <a:p>
            <a:pPr algn="ctr"/>
            <a:r>
              <a:rPr lang="fr-FR" sz="2800" b="1" dirty="0" smtClean="0"/>
              <a:t>Les précautions gouttelettes : pour tous</a:t>
            </a:r>
            <a:r>
              <a:rPr lang="fr-FR" dirty="0"/>
              <a:t>	</a:t>
            </a:r>
          </a:p>
        </p:txBody>
      </p:sp>
      <p:sp>
        <p:nvSpPr>
          <p:cNvPr id="12" name="AutoShape 6" descr="Le Journal des femmes"/>
          <p:cNvSpPr>
            <a:spLocks noChangeAspect="1" noChangeArrowheads="1"/>
          </p:cNvSpPr>
          <p:nvPr/>
        </p:nvSpPr>
        <p:spPr bwMode="auto">
          <a:xfrm>
            <a:off x="155575" y="-190500"/>
            <a:ext cx="1647825"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2" descr="Résultat de recherche d'images pour &quot;magic mam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ZoneTexte 7"/>
          <p:cNvSpPr txBox="1"/>
          <p:nvPr/>
        </p:nvSpPr>
        <p:spPr>
          <a:xfrm>
            <a:off x="979486" y="2204864"/>
            <a:ext cx="7120905" cy="3046988"/>
          </a:xfrm>
          <a:prstGeom prst="rect">
            <a:avLst/>
          </a:prstGeom>
          <a:noFill/>
        </p:spPr>
        <p:txBody>
          <a:bodyPr wrap="square" rtlCol="0">
            <a:spAutoFit/>
          </a:bodyPr>
          <a:lstStyle/>
          <a:p>
            <a:r>
              <a:rPr lang="fr-FR" sz="2400" b="1" dirty="0" smtClean="0"/>
              <a:t>Pour l’ensemble des situations de soins </a:t>
            </a:r>
            <a:r>
              <a:rPr lang="fr-FR" sz="2400" b="1" dirty="0" smtClean="0"/>
              <a:t>en </a:t>
            </a:r>
            <a:r>
              <a:rPr lang="fr-FR" sz="2400" b="1" dirty="0"/>
              <a:t>PG :</a:t>
            </a:r>
            <a:endParaRPr lang="fr-FR" sz="2400" b="1" dirty="0" smtClean="0"/>
          </a:p>
          <a:p>
            <a:endParaRPr lang="fr-FR" sz="2400" b="1" dirty="0" smtClean="0"/>
          </a:p>
          <a:p>
            <a:pPr marL="457200" indent="-457200">
              <a:buAutoNum type="arabicParenR"/>
            </a:pPr>
            <a:r>
              <a:rPr lang="fr-FR" sz="2400" b="1" dirty="0" smtClean="0"/>
              <a:t>Masque à usage médical type 2 ou 2 R</a:t>
            </a:r>
          </a:p>
          <a:p>
            <a:pPr marL="457200" indent="-457200">
              <a:buAutoNum type="arabicParenR"/>
            </a:pPr>
            <a:r>
              <a:rPr lang="fr-FR" sz="2400" b="1" dirty="0" smtClean="0"/>
              <a:t>Masque à usage médical type 1</a:t>
            </a:r>
          </a:p>
          <a:p>
            <a:pPr marL="457200" indent="-457200">
              <a:buAutoNum type="arabicParenR"/>
            </a:pPr>
            <a:endParaRPr lang="fr-FR" sz="2400" b="1" dirty="0"/>
          </a:p>
          <a:p>
            <a:pPr marL="457200" indent="-457200">
              <a:buAutoNum type="arabicParenR"/>
            </a:pPr>
            <a:endParaRPr lang="fr-FR" sz="2400" b="1" dirty="0" smtClean="0"/>
          </a:p>
          <a:p>
            <a:pPr marL="457200" indent="-457200">
              <a:buAutoNum type="arabicParenR"/>
            </a:pPr>
            <a:r>
              <a:rPr lang="fr-FR" sz="2400" b="1" dirty="0" smtClean="0"/>
              <a:t>Pas de masque de qualité dégradée et d’efficacité démontrée.</a:t>
            </a:r>
            <a:endParaRPr lang="fr-FR" dirty="0"/>
          </a:p>
        </p:txBody>
      </p:sp>
    </p:spTree>
    <p:extLst>
      <p:ext uri="{BB962C8B-B14F-4D97-AF65-F5344CB8AC3E}">
        <p14:creationId xmlns:p14="http://schemas.microsoft.com/office/powerpoint/2010/main" val="34112615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Covi19 – Protéger la « cible »</a:t>
            </a:r>
            <a:endParaRPr lang="fr-FR" dirty="0"/>
          </a:p>
        </p:txBody>
      </p:sp>
      <p:sp>
        <p:nvSpPr>
          <p:cNvPr id="3" name="ZoneTexte 2"/>
          <p:cNvSpPr txBox="1"/>
          <p:nvPr/>
        </p:nvSpPr>
        <p:spPr>
          <a:xfrm>
            <a:off x="251520" y="1268760"/>
            <a:ext cx="8640959" cy="523220"/>
          </a:xfrm>
          <a:prstGeom prst="rect">
            <a:avLst/>
          </a:prstGeom>
          <a:noFill/>
        </p:spPr>
        <p:txBody>
          <a:bodyPr wrap="square" rtlCol="0">
            <a:spAutoFit/>
          </a:bodyPr>
          <a:lstStyle/>
          <a:p>
            <a:pPr algn="ctr"/>
            <a:r>
              <a:rPr lang="fr-FR" sz="2800" b="1" dirty="0" smtClean="0"/>
              <a:t>Les précautions gouttelettes : pour tous</a:t>
            </a:r>
            <a:r>
              <a:rPr lang="fr-FR" dirty="0"/>
              <a:t>	</a:t>
            </a:r>
          </a:p>
        </p:txBody>
      </p:sp>
      <p:sp>
        <p:nvSpPr>
          <p:cNvPr id="12" name="AutoShape 6" descr="Le Journal des femmes"/>
          <p:cNvSpPr>
            <a:spLocks noChangeAspect="1" noChangeArrowheads="1"/>
          </p:cNvSpPr>
          <p:nvPr/>
        </p:nvSpPr>
        <p:spPr bwMode="auto">
          <a:xfrm>
            <a:off x="155575" y="-190500"/>
            <a:ext cx="1647825"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2" descr="Résultat de recherche d'images pour &quot;magic mam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ZoneTexte 7"/>
          <p:cNvSpPr txBox="1"/>
          <p:nvPr/>
        </p:nvSpPr>
        <p:spPr>
          <a:xfrm>
            <a:off x="979486" y="2204864"/>
            <a:ext cx="7120905" cy="4801314"/>
          </a:xfrm>
          <a:prstGeom prst="rect">
            <a:avLst/>
          </a:prstGeom>
          <a:noFill/>
        </p:spPr>
        <p:txBody>
          <a:bodyPr wrap="square" rtlCol="0">
            <a:spAutoFit/>
          </a:bodyPr>
          <a:lstStyle/>
          <a:p>
            <a:r>
              <a:rPr lang="fr-FR" sz="2400" b="1" dirty="0" smtClean="0"/>
              <a:t>Pour l’ensemble des situations de </a:t>
            </a:r>
            <a:r>
              <a:rPr lang="fr-FR" sz="2400" b="1" dirty="0"/>
              <a:t>soins </a:t>
            </a:r>
            <a:r>
              <a:rPr lang="fr-FR" sz="2400" b="1" dirty="0" smtClean="0"/>
              <a:t>en </a:t>
            </a:r>
            <a:r>
              <a:rPr lang="fr-FR" sz="2400" b="1" dirty="0"/>
              <a:t>PG :</a:t>
            </a:r>
            <a:endParaRPr lang="fr-FR" sz="2400" b="1" dirty="0" smtClean="0"/>
          </a:p>
          <a:p>
            <a:endParaRPr lang="fr-FR" sz="2400" b="1" dirty="0" smtClean="0"/>
          </a:p>
          <a:p>
            <a:pPr marL="457200" indent="-457200">
              <a:buAutoNum type="arabicParenR"/>
            </a:pPr>
            <a:r>
              <a:rPr lang="fr-FR" sz="2400" b="1" dirty="0" smtClean="0"/>
              <a:t>Port dès l’entrée de la chambre (SF2H 2013)</a:t>
            </a:r>
          </a:p>
          <a:p>
            <a:pPr marL="457200" indent="-457200">
              <a:buAutoNum type="arabicParenR"/>
            </a:pPr>
            <a:r>
              <a:rPr lang="fr-FR" sz="2400" b="1" dirty="0" smtClean="0"/>
              <a:t>Port à proximité immédiate du patient (Covid19)</a:t>
            </a:r>
          </a:p>
          <a:p>
            <a:pPr marL="457200" indent="-457200">
              <a:buAutoNum type="arabicParenR"/>
            </a:pPr>
            <a:endParaRPr lang="fr-FR" sz="2400" b="1" dirty="0" smtClean="0"/>
          </a:p>
          <a:p>
            <a:pPr marL="457200" indent="-457200">
              <a:buAutoNum type="arabicParenR"/>
            </a:pPr>
            <a:r>
              <a:rPr lang="fr-FR" sz="2400" b="1" dirty="0" smtClean="0"/>
              <a:t>Usage d’un même masque pour plusieurs patients à niveau de risque identique avec la sensibilisation des professionnels à l’idée que la face externe est contaminée (Dégradé +)</a:t>
            </a:r>
          </a:p>
          <a:p>
            <a:pPr marL="457200" indent="-457200">
              <a:buFontTx/>
              <a:buAutoNum type="arabicParenR"/>
            </a:pPr>
            <a:r>
              <a:rPr lang="fr-FR" sz="2400" b="1" dirty="0"/>
              <a:t>Usage d’un même masque pour plusieurs patients à niveau de </a:t>
            </a:r>
            <a:r>
              <a:rPr lang="fr-FR" sz="2400" b="1" dirty="0" smtClean="0"/>
              <a:t>risque différent (</a:t>
            </a:r>
            <a:r>
              <a:rPr lang="fr-FR" sz="2400" b="1" dirty="0"/>
              <a:t>Dégradé </a:t>
            </a:r>
            <a:r>
              <a:rPr lang="fr-FR" sz="2400" b="1" dirty="0" smtClean="0"/>
              <a:t>++)</a:t>
            </a:r>
            <a:endParaRPr lang="fr-FR" sz="2400" b="1" dirty="0"/>
          </a:p>
          <a:p>
            <a:pPr marL="457200" indent="-457200">
              <a:buAutoNum type="arabicParenR"/>
            </a:pPr>
            <a:endParaRPr lang="fr-FR" sz="2400" b="1" dirty="0" smtClean="0"/>
          </a:p>
          <a:p>
            <a:pPr marL="457200" indent="-457200">
              <a:buAutoNum type="arabicParenR"/>
            </a:pPr>
            <a:endParaRPr lang="fr-FR" dirty="0"/>
          </a:p>
        </p:txBody>
      </p:sp>
    </p:spTree>
    <p:extLst>
      <p:ext uri="{BB962C8B-B14F-4D97-AF65-F5344CB8AC3E}">
        <p14:creationId xmlns:p14="http://schemas.microsoft.com/office/powerpoint/2010/main" val="689689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Covi19 – Protéger la « cible »</a:t>
            </a:r>
            <a:endParaRPr lang="fr-FR" dirty="0"/>
          </a:p>
        </p:txBody>
      </p:sp>
      <p:sp>
        <p:nvSpPr>
          <p:cNvPr id="3" name="ZoneTexte 2"/>
          <p:cNvSpPr txBox="1"/>
          <p:nvPr/>
        </p:nvSpPr>
        <p:spPr>
          <a:xfrm>
            <a:off x="251520" y="1268760"/>
            <a:ext cx="8640959" cy="523220"/>
          </a:xfrm>
          <a:prstGeom prst="rect">
            <a:avLst/>
          </a:prstGeom>
          <a:noFill/>
        </p:spPr>
        <p:txBody>
          <a:bodyPr wrap="square" rtlCol="0">
            <a:spAutoFit/>
          </a:bodyPr>
          <a:lstStyle/>
          <a:p>
            <a:pPr algn="ctr"/>
            <a:r>
              <a:rPr lang="fr-FR" sz="2800" b="1" dirty="0" smtClean="0"/>
              <a:t>Les précautions gouttelettes : pour tous</a:t>
            </a:r>
            <a:r>
              <a:rPr lang="fr-FR" dirty="0"/>
              <a:t>	</a:t>
            </a:r>
          </a:p>
        </p:txBody>
      </p:sp>
      <p:sp>
        <p:nvSpPr>
          <p:cNvPr id="12" name="AutoShape 6" descr="Le Journal des femmes"/>
          <p:cNvSpPr>
            <a:spLocks noChangeAspect="1" noChangeArrowheads="1"/>
          </p:cNvSpPr>
          <p:nvPr/>
        </p:nvSpPr>
        <p:spPr bwMode="auto">
          <a:xfrm>
            <a:off x="155575" y="-190500"/>
            <a:ext cx="1647825"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2" descr="Résultat de recherche d'images pour &quot;magic mam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ZoneTexte 7"/>
          <p:cNvSpPr txBox="1"/>
          <p:nvPr/>
        </p:nvSpPr>
        <p:spPr>
          <a:xfrm>
            <a:off x="460375" y="2204864"/>
            <a:ext cx="7928049" cy="2585323"/>
          </a:xfrm>
          <a:prstGeom prst="rect">
            <a:avLst/>
          </a:prstGeom>
          <a:noFill/>
        </p:spPr>
        <p:txBody>
          <a:bodyPr wrap="square" rtlCol="0">
            <a:spAutoFit/>
          </a:bodyPr>
          <a:lstStyle/>
          <a:p>
            <a:r>
              <a:rPr lang="fr-FR" sz="2400" b="1" dirty="0" smtClean="0"/>
              <a:t>Intérêt de l’approche du double masque (Soignant/Patient) :</a:t>
            </a:r>
          </a:p>
          <a:p>
            <a:endParaRPr lang="fr-FR" sz="2400" b="1" dirty="0" smtClean="0"/>
          </a:p>
          <a:p>
            <a:pPr marL="457200" indent="-457200">
              <a:buAutoNum type="arabicParenR"/>
            </a:pPr>
            <a:r>
              <a:rPr lang="fr-FR" sz="2400" b="1" dirty="0" smtClean="0"/>
              <a:t>Permet avec le plus haut niveau de sécurité, la stratégie masque seulement de proximité pour le soignant,</a:t>
            </a:r>
          </a:p>
          <a:p>
            <a:pPr marL="457200" indent="-457200">
              <a:buAutoNum type="arabicParenR"/>
            </a:pPr>
            <a:r>
              <a:rPr lang="fr-FR" sz="2400" b="1" dirty="0" smtClean="0"/>
              <a:t>Soignant protégé au contact si le patient porte mal son masque ou l’enlève brusquement.</a:t>
            </a:r>
          </a:p>
          <a:p>
            <a:pPr marL="457200" indent="-457200">
              <a:buAutoNum type="arabicParenR"/>
            </a:pPr>
            <a:endParaRPr lang="fr-FR" dirty="0"/>
          </a:p>
        </p:txBody>
      </p:sp>
    </p:spTree>
    <p:extLst>
      <p:ext uri="{BB962C8B-B14F-4D97-AF65-F5344CB8AC3E}">
        <p14:creationId xmlns:p14="http://schemas.microsoft.com/office/powerpoint/2010/main" val="37123143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Covi19 – Contrôler la délivrance</a:t>
            </a:r>
            <a:endParaRPr lang="fr-FR" dirty="0"/>
          </a:p>
        </p:txBody>
      </p:sp>
      <p:sp>
        <p:nvSpPr>
          <p:cNvPr id="3" name="ZoneTexte 2"/>
          <p:cNvSpPr txBox="1"/>
          <p:nvPr/>
        </p:nvSpPr>
        <p:spPr>
          <a:xfrm>
            <a:off x="251520" y="1268760"/>
            <a:ext cx="8640959" cy="523220"/>
          </a:xfrm>
          <a:prstGeom prst="rect">
            <a:avLst/>
          </a:prstGeom>
          <a:noFill/>
        </p:spPr>
        <p:txBody>
          <a:bodyPr wrap="square" rtlCol="0">
            <a:spAutoFit/>
          </a:bodyPr>
          <a:lstStyle/>
          <a:p>
            <a:pPr algn="ctr"/>
            <a:r>
              <a:rPr lang="fr-FR" sz="2800" b="1" dirty="0" smtClean="0"/>
              <a:t>Les précautions gouttelettes : approvisionnement</a:t>
            </a:r>
            <a:r>
              <a:rPr lang="fr-FR" dirty="0"/>
              <a:t>	</a:t>
            </a:r>
          </a:p>
        </p:txBody>
      </p:sp>
      <p:sp>
        <p:nvSpPr>
          <p:cNvPr id="12" name="AutoShape 6" descr="Le Journal des femmes"/>
          <p:cNvSpPr>
            <a:spLocks noChangeAspect="1" noChangeArrowheads="1"/>
          </p:cNvSpPr>
          <p:nvPr/>
        </p:nvSpPr>
        <p:spPr bwMode="auto">
          <a:xfrm>
            <a:off x="155575" y="-190500"/>
            <a:ext cx="1647825"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2" descr="Résultat de recherche d'images pour &quot;magic mam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ZoneTexte 7"/>
          <p:cNvSpPr txBox="1"/>
          <p:nvPr/>
        </p:nvSpPr>
        <p:spPr>
          <a:xfrm>
            <a:off x="460375" y="2204864"/>
            <a:ext cx="7928049" cy="3693319"/>
          </a:xfrm>
          <a:prstGeom prst="rect">
            <a:avLst/>
          </a:prstGeom>
          <a:noFill/>
        </p:spPr>
        <p:txBody>
          <a:bodyPr wrap="square" rtlCol="0">
            <a:spAutoFit/>
          </a:bodyPr>
          <a:lstStyle/>
          <a:p>
            <a:r>
              <a:rPr lang="fr-FR" sz="2400" b="1" dirty="0" smtClean="0"/>
              <a:t>Assurer la continuité en approvisionnement :</a:t>
            </a:r>
          </a:p>
          <a:p>
            <a:endParaRPr lang="fr-FR" sz="2400" b="1" dirty="0" smtClean="0"/>
          </a:p>
          <a:p>
            <a:pPr marL="457200" indent="-457200">
              <a:buAutoNum type="arabicParenR"/>
            </a:pPr>
            <a:r>
              <a:rPr lang="fr-FR" sz="2400" b="1" dirty="0" smtClean="0"/>
              <a:t>Stock sécurisés en tout site,</a:t>
            </a:r>
          </a:p>
          <a:p>
            <a:pPr marL="457200" indent="-457200">
              <a:buAutoNum type="arabicParenR"/>
            </a:pPr>
            <a:r>
              <a:rPr lang="fr-FR" sz="2400" b="1" dirty="0" smtClean="0"/>
              <a:t>Gérer par le Cadre de santé dans les unités,</a:t>
            </a:r>
          </a:p>
          <a:p>
            <a:pPr marL="457200" indent="-457200">
              <a:buAutoNum type="arabicParenR"/>
            </a:pPr>
            <a:r>
              <a:rPr lang="fr-FR" sz="2400" b="1" dirty="0" smtClean="0"/>
              <a:t>Quantités délivrées définies avec une marge d’adaptation,</a:t>
            </a:r>
          </a:p>
          <a:p>
            <a:pPr marL="457200" indent="-457200">
              <a:buAutoNum type="arabicParenR"/>
            </a:pPr>
            <a:r>
              <a:rPr lang="fr-FR" sz="2400" b="1" dirty="0" smtClean="0"/>
              <a:t>Délivrance validée par un responsable (Pharmacien..),</a:t>
            </a:r>
          </a:p>
          <a:p>
            <a:pPr marL="457200" indent="-457200">
              <a:buAutoNum type="arabicParenR"/>
            </a:pPr>
            <a:r>
              <a:rPr lang="fr-FR" sz="2400" b="1" dirty="0" smtClean="0"/>
              <a:t>Valable pour masque et SHA.</a:t>
            </a:r>
          </a:p>
          <a:p>
            <a:pPr marL="457200" indent="-457200">
              <a:buAutoNum type="arabicParenR"/>
            </a:pPr>
            <a:endParaRPr lang="fr-FR" sz="2400" b="1" dirty="0" smtClean="0"/>
          </a:p>
          <a:p>
            <a:pPr marL="457200" indent="-457200">
              <a:buAutoNum type="arabicParenR"/>
            </a:pPr>
            <a:endParaRPr lang="fr-FR" dirty="0"/>
          </a:p>
        </p:txBody>
      </p:sp>
    </p:spTree>
    <p:extLst>
      <p:ext uri="{BB962C8B-B14F-4D97-AF65-F5344CB8AC3E}">
        <p14:creationId xmlns:p14="http://schemas.microsoft.com/office/powerpoint/2010/main" val="4771061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Covi19 – Préparation</a:t>
            </a:r>
            <a:endParaRPr lang="fr-FR" dirty="0"/>
          </a:p>
        </p:txBody>
      </p:sp>
      <p:sp>
        <p:nvSpPr>
          <p:cNvPr id="3" name="ZoneTexte 2"/>
          <p:cNvSpPr txBox="1"/>
          <p:nvPr/>
        </p:nvSpPr>
        <p:spPr>
          <a:xfrm>
            <a:off x="251520" y="1268760"/>
            <a:ext cx="8640959" cy="523220"/>
          </a:xfrm>
          <a:prstGeom prst="rect">
            <a:avLst/>
          </a:prstGeom>
          <a:noFill/>
        </p:spPr>
        <p:txBody>
          <a:bodyPr wrap="square" rtlCol="0">
            <a:spAutoFit/>
          </a:bodyPr>
          <a:lstStyle/>
          <a:p>
            <a:pPr algn="ctr"/>
            <a:r>
              <a:rPr lang="fr-FR" sz="2800" b="1" dirty="0" smtClean="0"/>
              <a:t>Associer les fondamentaux et la capacité d’adaptation</a:t>
            </a:r>
            <a:r>
              <a:rPr lang="fr-FR" dirty="0"/>
              <a:t>	</a:t>
            </a:r>
          </a:p>
        </p:txBody>
      </p:sp>
      <p:sp>
        <p:nvSpPr>
          <p:cNvPr id="12" name="AutoShape 6" descr="Le Journal des femmes"/>
          <p:cNvSpPr>
            <a:spLocks noChangeAspect="1" noChangeArrowheads="1"/>
          </p:cNvSpPr>
          <p:nvPr/>
        </p:nvSpPr>
        <p:spPr bwMode="auto">
          <a:xfrm>
            <a:off x="155575" y="-190500"/>
            <a:ext cx="1647825"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4" name="AutoShape 2" descr="Résultat de recherche d'images pour &quot;magic mam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5126" name="Picture 6" descr="Résultat de recherche d'images pour &quot;rugby  france angleterre 2020&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132856"/>
            <a:ext cx="6096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0364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Covi19 – Préparation</a:t>
            </a:r>
            <a:endParaRPr lang="fr-FR" dirty="0"/>
          </a:p>
        </p:txBody>
      </p:sp>
      <p:sp>
        <p:nvSpPr>
          <p:cNvPr id="3" name="ZoneTexte 2"/>
          <p:cNvSpPr txBox="1"/>
          <p:nvPr/>
        </p:nvSpPr>
        <p:spPr>
          <a:xfrm>
            <a:off x="251520" y="1268760"/>
            <a:ext cx="8640959" cy="523220"/>
          </a:xfrm>
          <a:prstGeom prst="rect">
            <a:avLst/>
          </a:prstGeom>
          <a:noFill/>
        </p:spPr>
        <p:txBody>
          <a:bodyPr wrap="square" rtlCol="0">
            <a:spAutoFit/>
          </a:bodyPr>
          <a:lstStyle/>
          <a:p>
            <a:pPr algn="ctr"/>
            <a:r>
              <a:rPr lang="fr-FR" sz="2800" b="1" dirty="0" smtClean="0"/>
              <a:t>Maîtrisons nos nerfs</a:t>
            </a:r>
            <a:r>
              <a:rPr lang="fr-FR" dirty="0"/>
              <a:t>	</a:t>
            </a:r>
          </a:p>
        </p:txBody>
      </p:sp>
      <p:sp>
        <p:nvSpPr>
          <p:cNvPr id="12" name="AutoShape 6" descr="Le Journal des femmes"/>
          <p:cNvSpPr>
            <a:spLocks noChangeAspect="1" noChangeArrowheads="1"/>
          </p:cNvSpPr>
          <p:nvPr/>
        </p:nvSpPr>
        <p:spPr bwMode="auto">
          <a:xfrm>
            <a:off x="155575" y="-190500"/>
            <a:ext cx="1647825"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4" name="AutoShape 2" descr="Résultat de recherche d'images pour &quot;magic mam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5124" name="Picture 4" descr="Résultat de recherche d'images pour &quot;rugby bayonne biarritz mélé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567" y="1988840"/>
            <a:ext cx="7143750" cy="4010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900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Covi19 – Conclusion</a:t>
            </a:r>
            <a:endParaRPr lang="fr-FR" dirty="0"/>
          </a:p>
        </p:txBody>
      </p:sp>
      <p:sp>
        <p:nvSpPr>
          <p:cNvPr id="3" name="ZoneTexte 2"/>
          <p:cNvSpPr txBox="1"/>
          <p:nvPr/>
        </p:nvSpPr>
        <p:spPr>
          <a:xfrm>
            <a:off x="251520" y="1268760"/>
            <a:ext cx="8640959" cy="954107"/>
          </a:xfrm>
          <a:prstGeom prst="rect">
            <a:avLst/>
          </a:prstGeom>
          <a:noFill/>
        </p:spPr>
        <p:txBody>
          <a:bodyPr wrap="square" rtlCol="0">
            <a:spAutoFit/>
          </a:bodyPr>
          <a:lstStyle/>
          <a:p>
            <a:pPr algn="ctr"/>
            <a:r>
              <a:rPr lang="fr-FR" sz="2800" b="1" dirty="0" smtClean="0"/>
              <a:t>Soyons prêt car l’impact se rapproche </a:t>
            </a:r>
          </a:p>
          <a:p>
            <a:pPr algn="ctr"/>
            <a:r>
              <a:rPr lang="fr-FR" sz="2800" b="1" dirty="0" smtClean="0"/>
              <a:t>et on peut encore infléchir la trajectoire</a:t>
            </a:r>
            <a:r>
              <a:rPr lang="fr-FR" dirty="0"/>
              <a:t>	</a:t>
            </a:r>
          </a:p>
        </p:txBody>
      </p:sp>
      <p:sp>
        <p:nvSpPr>
          <p:cNvPr id="12" name="AutoShape 6" descr="Le Journal des femmes"/>
          <p:cNvSpPr>
            <a:spLocks noChangeAspect="1" noChangeArrowheads="1"/>
          </p:cNvSpPr>
          <p:nvPr/>
        </p:nvSpPr>
        <p:spPr bwMode="auto">
          <a:xfrm>
            <a:off x="155575" y="-190500"/>
            <a:ext cx="1647825"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4" name="AutoShape 2" descr="Résultat de recherche d'images pour &quot;magic mam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8194" name="Picture 2" descr="Résultat de recherche d'images pour &quot;meteorite fonçant vers la terr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400" y="2420888"/>
            <a:ext cx="5238750" cy="33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108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Covi19 – Doctrine</a:t>
            </a:r>
            <a:endParaRPr lang="fr-FR" dirty="0"/>
          </a:p>
        </p:txBody>
      </p:sp>
      <p:sp>
        <p:nvSpPr>
          <p:cNvPr id="3" name="ZoneTexte 2"/>
          <p:cNvSpPr txBox="1"/>
          <p:nvPr/>
        </p:nvSpPr>
        <p:spPr>
          <a:xfrm>
            <a:off x="251520" y="1268760"/>
            <a:ext cx="8640959" cy="523220"/>
          </a:xfrm>
          <a:prstGeom prst="rect">
            <a:avLst/>
          </a:prstGeom>
          <a:noFill/>
        </p:spPr>
        <p:txBody>
          <a:bodyPr wrap="square" rtlCol="0">
            <a:spAutoFit/>
          </a:bodyPr>
          <a:lstStyle/>
          <a:p>
            <a:pPr algn="ctr"/>
            <a:r>
              <a:rPr lang="fr-FR" sz="2800" b="1" dirty="0" smtClean="0"/>
              <a:t>Pourquoi des précautions air initiales ?</a:t>
            </a:r>
            <a:r>
              <a:rPr lang="fr-FR" dirty="0"/>
              <a:t>	</a:t>
            </a:r>
          </a:p>
        </p:txBody>
      </p:sp>
      <p:sp>
        <p:nvSpPr>
          <p:cNvPr id="12" name="AutoShape 6" descr="Le Journal des femmes"/>
          <p:cNvSpPr>
            <a:spLocks noChangeAspect="1" noChangeArrowheads="1"/>
          </p:cNvSpPr>
          <p:nvPr/>
        </p:nvSpPr>
        <p:spPr bwMode="auto">
          <a:xfrm>
            <a:off x="155575" y="-190500"/>
            <a:ext cx="1647825"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4" name="AutoShape 2" descr="Résultat de recherche d'images pour &quot;magic mam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6" name="ZoneTexte 5"/>
          <p:cNvSpPr txBox="1"/>
          <p:nvPr/>
        </p:nvSpPr>
        <p:spPr>
          <a:xfrm>
            <a:off x="982543" y="1916832"/>
            <a:ext cx="7120905" cy="4801314"/>
          </a:xfrm>
          <a:prstGeom prst="rect">
            <a:avLst/>
          </a:prstGeom>
          <a:noFill/>
        </p:spPr>
        <p:txBody>
          <a:bodyPr wrap="square" rtlCol="0">
            <a:spAutoFit/>
          </a:bodyPr>
          <a:lstStyle/>
          <a:p>
            <a:r>
              <a:rPr lang="fr-FR" sz="2400" b="1" dirty="0" smtClean="0"/>
              <a:t>Doctrine scientifique française pour les virus respiratoires émergents :</a:t>
            </a:r>
          </a:p>
          <a:p>
            <a:endParaRPr lang="fr-FR" sz="2400" b="1" dirty="0" smtClean="0"/>
          </a:p>
          <a:p>
            <a:r>
              <a:rPr lang="fr-FR" sz="2400" b="1" dirty="0" smtClean="0"/>
              <a:t>1) Une partie initiale d’inconnue pour chaque nouveau virus</a:t>
            </a:r>
          </a:p>
          <a:p>
            <a:r>
              <a:rPr lang="fr-FR" sz="2400" b="1" dirty="0" smtClean="0"/>
              <a:t>2) Une nécessité de former des équipes avec des procédures codifiées et connues</a:t>
            </a:r>
          </a:p>
          <a:p>
            <a:r>
              <a:rPr lang="fr-FR" sz="2400" b="1" dirty="0" smtClean="0"/>
              <a:t>3) Le port d’un masque FFP2 permet d’appréhender toutes les situations de soins sans changement de masque</a:t>
            </a:r>
          </a:p>
          <a:p>
            <a:r>
              <a:rPr lang="fr-FR" sz="2400" b="1" dirty="0" smtClean="0"/>
              <a:t>4) Les recommandations sont le fruits d’un accord entres toutes les disciplines concernées.</a:t>
            </a:r>
          </a:p>
          <a:p>
            <a:endParaRPr lang="fr-FR" dirty="0"/>
          </a:p>
        </p:txBody>
      </p:sp>
    </p:spTree>
    <p:extLst>
      <p:ext uri="{BB962C8B-B14F-4D97-AF65-F5344CB8AC3E}">
        <p14:creationId xmlns:p14="http://schemas.microsoft.com/office/powerpoint/2010/main" val="3230715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Covi19 – Doctrine</a:t>
            </a:r>
            <a:endParaRPr lang="fr-FR" dirty="0"/>
          </a:p>
        </p:txBody>
      </p:sp>
      <p:sp>
        <p:nvSpPr>
          <p:cNvPr id="3" name="ZoneTexte 2"/>
          <p:cNvSpPr txBox="1"/>
          <p:nvPr/>
        </p:nvSpPr>
        <p:spPr>
          <a:xfrm>
            <a:off x="251520" y="1268760"/>
            <a:ext cx="8640959" cy="523220"/>
          </a:xfrm>
          <a:prstGeom prst="rect">
            <a:avLst/>
          </a:prstGeom>
          <a:noFill/>
        </p:spPr>
        <p:txBody>
          <a:bodyPr wrap="square" rtlCol="0">
            <a:spAutoFit/>
          </a:bodyPr>
          <a:lstStyle/>
          <a:p>
            <a:pPr algn="ctr"/>
            <a:r>
              <a:rPr lang="fr-FR" sz="2800" b="1" dirty="0" smtClean="0"/>
              <a:t>Pourquoi passer aux précautions Gouttelettes ?</a:t>
            </a:r>
            <a:r>
              <a:rPr lang="fr-FR" dirty="0"/>
              <a:t>	</a:t>
            </a:r>
          </a:p>
        </p:txBody>
      </p:sp>
      <p:sp>
        <p:nvSpPr>
          <p:cNvPr id="12" name="AutoShape 6" descr="Le Journal des femmes"/>
          <p:cNvSpPr>
            <a:spLocks noChangeAspect="1" noChangeArrowheads="1"/>
          </p:cNvSpPr>
          <p:nvPr/>
        </p:nvSpPr>
        <p:spPr bwMode="auto">
          <a:xfrm>
            <a:off x="155575" y="-190500"/>
            <a:ext cx="1647825"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4" name="AutoShape 2" descr="Résultat de recherche d'images pour &quot;magic mam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6" name="ZoneTexte 5"/>
          <p:cNvSpPr txBox="1"/>
          <p:nvPr/>
        </p:nvSpPr>
        <p:spPr>
          <a:xfrm>
            <a:off x="982543" y="1916832"/>
            <a:ext cx="7120905" cy="3323987"/>
          </a:xfrm>
          <a:prstGeom prst="rect">
            <a:avLst/>
          </a:prstGeom>
          <a:noFill/>
        </p:spPr>
        <p:txBody>
          <a:bodyPr wrap="square" rtlCol="0">
            <a:spAutoFit/>
          </a:bodyPr>
          <a:lstStyle/>
          <a:p>
            <a:endParaRPr lang="fr-FR" sz="2400" b="1" dirty="0" smtClean="0"/>
          </a:p>
          <a:p>
            <a:r>
              <a:rPr lang="fr-FR" sz="2400" b="1" dirty="0" smtClean="0"/>
              <a:t>1) Il s’agit du mode de transmission du virus</a:t>
            </a:r>
          </a:p>
          <a:p>
            <a:r>
              <a:rPr lang="fr-FR" sz="2400" b="1" dirty="0" smtClean="0"/>
              <a:t>2) Cela permet de conserver, et donc d’avoir, </a:t>
            </a:r>
            <a:r>
              <a:rPr lang="fr-FR" sz="2400" b="1" dirty="0"/>
              <a:t>d</a:t>
            </a:r>
            <a:r>
              <a:rPr lang="fr-FR" sz="2400" b="1" dirty="0" smtClean="0"/>
              <a:t>es FFP2 pour les seuls gestes à risque les nécessitant</a:t>
            </a:r>
          </a:p>
          <a:p>
            <a:r>
              <a:rPr lang="fr-FR" sz="2400" b="1" dirty="0" smtClean="0"/>
              <a:t>3) La doctrine française prévoit une évolution en fonction des connaissances sur le virus</a:t>
            </a:r>
          </a:p>
          <a:p>
            <a:r>
              <a:rPr lang="fr-FR" sz="2400" b="1" dirty="0" smtClean="0"/>
              <a:t>4) Un contexte mondial où les </a:t>
            </a:r>
            <a:r>
              <a:rPr lang="fr-FR" sz="2400" b="1" dirty="0" smtClean="0"/>
              <a:t>différences </a:t>
            </a:r>
            <a:r>
              <a:rPr lang="fr-FR" sz="2400" b="1" dirty="0" smtClean="0"/>
              <a:t>de doctrine doivent être expliquées.</a:t>
            </a:r>
          </a:p>
          <a:p>
            <a:endParaRPr lang="fr-FR" dirty="0"/>
          </a:p>
        </p:txBody>
      </p:sp>
    </p:spTree>
    <p:extLst>
      <p:ext uri="{BB962C8B-B14F-4D97-AF65-F5344CB8AC3E}">
        <p14:creationId xmlns:p14="http://schemas.microsoft.com/office/powerpoint/2010/main" val="2436410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Covi19 - Le mode de transmission</a:t>
            </a:r>
            <a:endParaRPr lang="fr-FR" dirty="0"/>
          </a:p>
        </p:txBody>
      </p:sp>
      <p:sp>
        <p:nvSpPr>
          <p:cNvPr id="3" name="ZoneTexte 2"/>
          <p:cNvSpPr txBox="1"/>
          <p:nvPr/>
        </p:nvSpPr>
        <p:spPr>
          <a:xfrm>
            <a:off x="251520" y="1268760"/>
            <a:ext cx="8640959" cy="523220"/>
          </a:xfrm>
          <a:prstGeom prst="rect">
            <a:avLst/>
          </a:prstGeom>
          <a:noFill/>
        </p:spPr>
        <p:txBody>
          <a:bodyPr wrap="square" rtlCol="0">
            <a:spAutoFit/>
          </a:bodyPr>
          <a:lstStyle/>
          <a:p>
            <a:pPr algn="ctr"/>
            <a:r>
              <a:rPr lang="fr-FR" sz="2800" b="1" dirty="0" smtClean="0"/>
              <a:t>Une transmission de type Gouttelettes</a:t>
            </a:r>
            <a:r>
              <a:rPr lang="fr-FR" dirty="0"/>
              <a:t>	</a:t>
            </a:r>
          </a:p>
        </p:txBody>
      </p:sp>
      <p:sp>
        <p:nvSpPr>
          <p:cNvPr id="6" name="Rectangle 5"/>
          <p:cNvSpPr/>
          <p:nvPr/>
        </p:nvSpPr>
        <p:spPr>
          <a:xfrm>
            <a:off x="611560" y="5914449"/>
            <a:ext cx="7560840" cy="292388"/>
          </a:xfrm>
          <a:prstGeom prst="rect">
            <a:avLst/>
          </a:prstGeom>
        </p:spPr>
        <p:txBody>
          <a:bodyPr wrap="square">
            <a:spAutoFit/>
          </a:bodyPr>
          <a:lstStyle/>
          <a:p>
            <a:pPr algn="ctr"/>
            <a:r>
              <a:rPr lang="fr-FR" sz="1300" dirty="0"/>
              <a:t>https://www.ajicjournal.org/article/S0196-6553(16)30531-4/abstract</a:t>
            </a:r>
          </a:p>
        </p:txBody>
      </p:sp>
      <p:sp>
        <p:nvSpPr>
          <p:cNvPr id="12" name="AutoShape 6" descr="Le Journal des femmes"/>
          <p:cNvSpPr>
            <a:spLocks noChangeAspect="1" noChangeArrowheads="1"/>
          </p:cNvSpPr>
          <p:nvPr/>
        </p:nvSpPr>
        <p:spPr bwMode="auto">
          <a:xfrm>
            <a:off x="155575" y="-190500"/>
            <a:ext cx="1647825"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4" name="AutoShape 2" descr="Résultat de recherche d'images pour &quot;magic mam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1988840"/>
            <a:ext cx="7915275"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8030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Covi19 - Le mode de transmission</a:t>
            </a:r>
            <a:endParaRPr lang="fr-FR" dirty="0"/>
          </a:p>
        </p:txBody>
      </p:sp>
      <p:sp>
        <p:nvSpPr>
          <p:cNvPr id="3" name="ZoneTexte 2"/>
          <p:cNvSpPr txBox="1"/>
          <p:nvPr/>
        </p:nvSpPr>
        <p:spPr>
          <a:xfrm>
            <a:off x="251520" y="1268760"/>
            <a:ext cx="8640959" cy="523220"/>
          </a:xfrm>
          <a:prstGeom prst="rect">
            <a:avLst/>
          </a:prstGeom>
          <a:noFill/>
        </p:spPr>
        <p:txBody>
          <a:bodyPr wrap="square" rtlCol="0">
            <a:spAutoFit/>
          </a:bodyPr>
          <a:lstStyle/>
          <a:p>
            <a:pPr algn="ctr"/>
            <a:r>
              <a:rPr lang="fr-FR" sz="2800" b="1" dirty="0" smtClean="0"/>
              <a:t>Une transmission de type Gouttelettes</a:t>
            </a:r>
            <a:r>
              <a:rPr lang="fr-FR" dirty="0"/>
              <a:t>	</a:t>
            </a:r>
          </a:p>
        </p:txBody>
      </p:sp>
      <p:sp>
        <p:nvSpPr>
          <p:cNvPr id="6" name="Rectangle 5"/>
          <p:cNvSpPr/>
          <p:nvPr/>
        </p:nvSpPr>
        <p:spPr>
          <a:xfrm>
            <a:off x="626864" y="6060643"/>
            <a:ext cx="7560840" cy="292388"/>
          </a:xfrm>
          <a:prstGeom prst="rect">
            <a:avLst/>
          </a:prstGeom>
        </p:spPr>
        <p:txBody>
          <a:bodyPr wrap="square">
            <a:spAutoFit/>
          </a:bodyPr>
          <a:lstStyle/>
          <a:p>
            <a:pPr algn="ctr"/>
            <a:r>
              <a:rPr lang="fr-FR" sz="1300" dirty="0"/>
              <a:t>https://www.ajicjournal.org/article/S0196-6553(16)30531-4/abstract</a:t>
            </a:r>
          </a:p>
        </p:txBody>
      </p:sp>
      <p:sp>
        <p:nvSpPr>
          <p:cNvPr id="12" name="AutoShape 6" descr="Le Journal des femmes"/>
          <p:cNvSpPr>
            <a:spLocks noChangeAspect="1" noChangeArrowheads="1"/>
          </p:cNvSpPr>
          <p:nvPr/>
        </p:nvSpPr>
        <p:spPr bwMode="auto">
          <a:xfrm>
            <a:off x="155575" y="-190500"/>
            <a:ext cx="1647825"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4" name="AutoShape 2" descr="Résultat de recherche d'images pour &quot;magic mam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942" y="1732468"/>
            <a:ext cx="6696075"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1896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Covi19 - Le mode de transmission</a:t>
            </a:r>
            <a:endParaRPr lang="fr-FR" dirty="0"/>
          </a:p>
        </p:txBody>
      </p:sp>
      <p:sp>
        <p:nvSpPr>
          <p:cNvPr id="3" name="ZoneTexte 2"/>
          <p:cNvSpPr txBox="1"/>
          <p:nvPr/>
        </p:nvSpPr>
        <p:spPr>
          <a:xfrm>
            <a:off x="251520" y="1268760"/>
            <a:ext cx="8640959" cy="523220"/>
          </a:xfrm>
          <a:prstGeom prst="rect">
            <a:avLst/>
          </a:prstGeom>
          <a:noFill/>
        </p:spPr>
        <p:txBody>
          <a:bodyPr wrap="square" rtlCol="0">
            <a:spAutoFit/>
          </a:bodyPr>
          <a:lstStyle/>
          <a:p>
            <a:pPr algn="ctr"/>
            <a:r>
              <a:rPr lang="fr-FR" sz="2800" b="1" dirty="0" smtClean="0"/>
              <a:t>Une transmission de type Gouttelettes</a:t>
            </a:r>
            <a:r>
              <a:rPr lang="fr-FR" dirty="0"/>
              <a:t>	</a:t>
            </a:r>
          </a:p>
        </p:txBody>
      </p:sp>
      <p:sp>
        <p:nvSpPr>
          <p:cNvPr id="6" name="Rectangle 5"/>
          <p:cNvSpPr/>
          <p:nvPr/>
        </p:nvSpPr>
        <p:spPr>
          <a:xfrm>
            <a:off x="626864" y="6060643"/>
            <a:ext cx="7560840" cy="292388"/>
          </a:xfrm>
          <a:prstGeom prst="rect">
            <a:avLst/>
          </a:prstGeom>
        </p:spPr>
        <p:txBody>
          <a:bodyPr wrap="square">
            <a:spAutoFit/>
          </a:bodyPr>
          <a:lstStyle/>
          <a:p>
            <a:pPr algn="ctr"/>
            <a:r>
              <a:rPr lang="fr-FR" sz="1300" dirty="0"/>
              <a:t>https://www.ajicjournal.org/article/S0196-6553(16)30531-4/abstract</a:t>
            </a:r>
          </a:p>
        </p:txBody>
      </p:sp>
      <p:sp>
        <p:nvSpPr>
          <p:cNvPr id="12" name="AutoShape 6" descr="Le Journal des femmes"/>
          <p:cNvSpPr>
            <a:spLocks noChangeAspect="1" noChangeArrowheads="1"/>
          </p:cNvSpPr>
          <p:nvPr/>
        </p:nvSpPr>
        <p:spPr bwMode="auto">
          <a:xfrm>
            <a:off x="155575" y="-190500"/>
            <a:ext cx="1647825"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4" name="AutoShape 2" descr="Résultat de recherche d'images pour &quot;magic mam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253" y="1950794"/>
            <a:ext cx="7600950"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1853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95" y="1647681"/>
            <a:ext cx="7096125"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lstStyle/>
          <a:p>
            <a:r>
              <a:rPr lang="fr-FR" i="1" dirty="0" smtClean="0"/>
              <a:t>Covi19 - Le mode de transmission</a:t>
            </a:r>
            <a:endParaRPr lang="fr-FR" dirty="0"/>
          </a:p>
        </p:txBody>
      </p:sp>
      <p:sp>
        <p:nvSpPr>
          <p:cNvPr id="3" name="ZoneTexte 2"/>
          <p:cNvSpPr txBox="1"/>
          <p:nvPr/>
        </p:nvSpPr>
        <p:spPr>
          <a:xfrm>
            <a:off x="251520" y="1268760"/>
            <a:ext cx="8640959" cy="523220"/>
          </a:xfrm>
          <a:prstGeom prst="rect">
            <a:avLst/>
          </a:prstGeom>
          <a:noFill/>
        </p:spPr>
        <p:txBody>
          <a:bodyPr wrap="square" rtlCol="0">
            <a:spAutoFit/>
          </a:bodyPr>
          <a:lstStyle/>
          <a:p>
            <a:pPr algn="ctr"/>
            <a:r>
              <a:rPr lang="fr-FR" sz="2800" b="1" dirty="0" smtClean="0"/>
              <a:t>Une transmission de type Gouttelettes</a:t>
            </a:r>
            <a:r>
              <a:rPr lang="fr-FR" dirty="0"/>
              <a:t>	</a:t>
            </a:r>
          </a:p>
        </p:txBody>
      </p:sp>
      <p:sp>
        <p:nvSpPr>
          <p:cNvPr id="6" name="Rectangle 5"/>
          <p:cNvSpPr/>
          <p:nvPr/>
        </p:nvSpPr>
        <p:spPr>
          <a:xfrm>
            <a:off x="626864" y="5793858"/>
            <a:ext cx="7560840" cy="292388"/>
          </a:xfrm>
          <a:prstGeom prst="rect">
            <a:avLst/>
          </a:prstGeom>
        </p:spPr>
        <p:txBody>
          <a:bodyPr wrap="square">
            <a:spAutoFit/>
          </a:bodyPr>
          <a:lstStyle/>
          <a:p>
            <a:pPr algn="ctr"/>
            <a:r>
              <a:rPr lang="fr-FR" sz="1300" dirty="0"/>
              <a:t>http://publications.gc.ca/collections/collection_2013/aspc-phac/HP40-83-2013-eng.pdf</a:t>
            </a:r>
          </a:p>
        </p:txBody>
      </p:sp>
      <p:sp>
        <p:nvSpPr>
          <p:cNvPr id="12" name="AutoShape 6" descr="Le Journal des femmes"/>
          <p:cNvSpPr>
            <a:spLocks noChangeAspect="1" noChangeArrowheads="1"/>
          </p:cNvSpPr>
          <p:nvPr/>
        </p:nvSpPr>
        <p:spPr bwMode="auto">
          <a:xfrm>
            <a:off x="155575" y="-190500"/>
            <a:ext cx="1647825" cy="400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4" name="AutoShape 2" descr="Résultat de recherche d'images pour &quot;magic mama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Tree>
    <p:extLst>
      <p:ext uri="{BB962C8B-B14F-4D97-AF65-F5344CB8AC3E}">
        <p14:creationId xmlns:p14="http://schemas.microsoft.com/office/powerpoint/2010/main" val="395727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ésentation_SF2H">
  <a:themeElements>
    <a:clrScheme name="Présentation_SF2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ésentation_SF2H">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altLang="fr-F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altLang="fr-FR" sz="1800" b="0" i="0" u="none" strike="noStrike" cap="none" normalizeH="0" baseline="0" smtClean="0">
            <a:ln>
              <a:noFill/>
            </a:ln>
            <a:solidFill>
              <a:schemeClr val="tx1"/>
            </a:solidFill>
            <a:effectLst/>
            <a:latin typeface="Arial" charset="0"/>
          </a:defRPr>
        </a:defPPr>
      </a:lstStyle>
    </a:lnDef>
  </a:objectDefaults>
  <a:extraClrSchemeLst>
    <a:extraClrScheme>
      <a:clrScheme name="Présentation_SF2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ésentation_SF2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ésentation_SF2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ésentation_SF2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ésentation_SF2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ésentation_SF2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ésentation_SF2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ésentation_SF2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ésentation_SF2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ésentation_SF2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ésentation_SF2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ésentation_SF2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2586</TotalTime>
  <Words>1050</Words>
  <Application>Microsoft Office PowerPoint</Application>
  <PresentationFormat>Affichage à l'écran (4:3)</PresentationFormat>
  <Paragraphs>172</Paragraphs>
  <Slides>37</Slides>
  <Notes>0</Notes>
  <HiddenSlides>0</HiddenSlides>
  <MMClips>0</MMClips>
  <ScaleCrop>false</ScaleCrop>
  <HeadingPairs>
    <vt:vector size="4" baseType="variant">
      <vt:variant>
        <vt:lpstr>Thème</vt:lpstr>
      </vt:variant>
      <vt:variant>
        <vt:i4>2</vt:i4>
      </vt:variant>
      <vt:variant>
        <vt:lpstr>Titres des diapositives</vt:lpstr>
      </vt:variant>
      <vt:variant>
        <vt:i4>37</vt:i4>
      </vt:variant>
    </vt:vector>
  </HeadingPairs>
  <TitlesOfParts>
    <vt:vector size="39" baseType="lpstr">
      <vt:lpstr>Thème Office</vt:lpstr>
      <vt:lpstr>Présentation_SF2H</vt:lpstr>
      <vt:lpstr>Webinaire Covid19   Comprendre le risque et l’affronter  Mardi 10 mars 2020</vt:lpstr>
      <vt:lpstr>Covi19 - Le mode de transmission</vt:lpstr>
      <vt:lpstr>Covi19 - Le mode de transmission</vt:lpstr>
      <vt:lpstr>Covi19 – Doctrine</vt:lpstr>
      <vt:lpstr>Covi19 – Doctrine</vt:lpstr>
      <vt:lpstr>Covi19 - Le mode de transmission</vt:lpstr>
      <vt:lpstr>Covi19 - Le mode de transmission</vt:lpstr>
      <vt:lpstr>Covi19 - Le mode de transmission</vt:lpstr>
      <vt:lpstr>Covi19 - Le mode de transmission</vt:lpstr>
      <vt:lpstr>Covi19 - Le mode de transmission</vt:lpstr>
      <vt:lpstr>Covi19 - Le mode de transmission</vt:lpstr>
      <vt:lpstr>Covi19 - Le mode de transmission</vt:lpstr>
      <vt:lpstr>Covi19 - Le mode de transmission</vt:lpstr>
      <vt:lpstr>Covi19 - Le mode de transmission</vt:lpstr>
      <vt:lpstr>Covi19 – Contrôler la source</vt:lpstr>
      <vt:lpstr>Covi19 – Contrôler la source</vt:lpstr>
      <vt:lpstr>Covi19 – Contrôler la source</vt:lpstr>
      <vt:lpstr>Covi19 – Contrôler la source</vt:lpstr>
      <vt:lpstr>Covi19 – Contrôler la source</vt:lpstr>
      <vt:lpstr>Covi19 – Contrôler la source</vt:lpstr>
      <vt:lpstr>Covi19 – Protéger la « cible »</vt:lpstr>
      <vt:lpstr>Covi19 – Protéger la « cible »</vt:lpstr>
      <vt:lpstr>Covi19 – Protéger la « cible »</vt:lpstr>
      <vt:lpstr>Covi19 – Protéger la « cible »</vt:lpstr>
      <vt:lpstr>Covi19 – Protéger la « cible »</vt:lpstr>
      <vt:lpstr>Covi19 – Protéger la « cible »</vt:lpstr>
      <vt:lpstr>Covi19 – Protéger la « cible »</vt:lpstr>
      <vt:lpstr>Covi19 – Protéger la « cible »</vt:lpstr>
      <vt:lpstr>Covi19 – Protéger la « cible »</vt:lpstr>
      <vt:lpstr>Covi19 – Protéger la « cible »</vt:lpstr>
      <vt:lpstr>Covi19 – Protéger la « cible »</vt:lpstr>
      <vt:lpstr>Covi19 – Protéger la « cible »</vt:lpstr>
      <vt:lpstr>Covi19 – Protéger la « cible »</vt:lpstr>
      <vt:lpstr>Covi19 – Contrôler la délivrance</vt:lpstr>
      <vt:lpstr>Covi19 – Préparation</vt:lpstr>
      <vt:lpstr>Covi19 – Préparation</vt:lpstr>
      <vt:lpstr>Covi19 – Conclusion</vt:lpstr>
    </vt:vector>
  </TitlesOfParts>
  <Company>CHU de Bordeaux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BALLARIN Carole</dc:creator>
  <cp:lastModifiedBy>PARNEIX Pierre</cp:lastModifiedBy>
  <cp:revision>322</cp:revision>
  <cp:lastPrinted>2018-03-27T11:54:04Z</cp:lastPrinted>
  <dcterms:created xsi:type="dcterms:W3CDTF">2017-09-25T13:59:35Z</dcterms:created>
  <dcterms:modified xsi:type="dcterms:W3CDTF">2020-03-10T10:21:41Z</dcterms:modified>
</cp:coreProperties>
</file>